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78"/>
  </p:notesMasterIdLst>
  <p:sldIdLst>
    <p:sldId id="531" r:id="rId3"/>
    <p:sldId id="527" r:id="rId4"/>
    <p:sldId id="464" r:id="rId5"/>
    <p:sldId id="261" r:id="rId6"/>
    <p:sldId id="424" r:id="rId7"/>
    <p:sldId id="520" r:id="rId8"/>
    <p:sldId id="508" r:id="rId9"/>
    <p:sldId id="515" r:id="rId10"/>
    <p:sldId id="516" r:id="rId11"/>
    <p:sldId id="509" r:id="rId12"/>
    <p:sldId id="418" r:id="rId13"/>
    <p:sldId id="448" r:id="rId14"/>
    <p:sldId id="533" r:id="rId15"/>
    <p:sldId id="458" r:id="rId16"/>
    <p:sldId id="521" r:id="rId17"/>
    <p:sldId id="450" r:id="rId18"/>
    <p:sldId id="472" r:id="rId19"/>
    <p:sldId id="451" r:id="rId20"/>
    <p:sldId id="523" r:id="rId21"/>
    <p:sldId id="452" r:id="rId22"/>
    <p:sldId id="453" r:id="rId23"/>
    <p:sldId id="476" r:id="rId24"/>
    <p:sldId id="473" r:id="rId25"/>
    <p:sldId id="457" r:id="rId26"/>
    <p:sldId id="455" r:id="rId27"/>
    <p:sldId id="511" r:id="rId28"/>
    <p:sldId id="474" r:id="rId29"/>
    <p:sldId id="475" r:id="rId30"/>
    <p:sldId id="300" r:id="rId31"/>
    <p:sldId id="408" r:id="rId32"/>
    <p:sldId id="513" r:id="rId33"/>
    <p:sldId id="537" r:id="rId34"/>
    <p:sldId id="483" r:id="rId35"/>
    <p:sldId id="522" r:id="rId36"/>
    <p:sldId id="257" r:id="rId37"/>
    <p:sldId id="484" r:id="rId38"/>
    <p:sldId id="485" r:id="rId39"/>
    <p:sldId id="486" r:id="rId40"/>
    <p:sldId id="487" r:id="rId41"/>
    <p:sldId id="488" r:id="rId42"/>
    <p:sldId id="489" r:id="rId43"/>
    <p:sldId id="490" r:id="rId44"/>
    <p:sldId id="538" r:id="rId45"/>
    <p:sldId id="503" r:id="rId46"/>
    <p:sldId id="519" r:id="rId47"/>
    <p:sldId id="470" r:id="rId48"/>
    <p:sldId id="462" r:id="rId49"/>
    <p:sldId id="524" r:id="rId50"/>
    <p:sldId id="444" r:id="rId51"/>
    <p:sldId id="535" r:id="rId52"/>
    <p:sldId id="497" r:id="rId53"/>
    <p:sldId id="536" r:id="rId54"/>
    <p:sldId id="384" r:id="rId55"/>
    <p:sldId id="517" r:id="rId56"/>
    <p:sldId id="436" r:id="rId57"/>
    <p:sldId id="348" r:id="rId58"/>
    <p:sldId id="518" r:id="rId59"/>
    <p:sldId id="514" r:id="rId60"/>
    <p:sldId id="532" r:id="rId61"/>
    <p:sldId id="353" r:id="rId62"/>
    <p:sldId id="500" r:id="rId63"/>
    <p:sldId id="330" r:id="rId64"/>
    <p:sldId id="539" r:id="rId65"/>
    <p:sldId id="478" r:id="rId66"/>
    <p:sldId id="526" r:id="rId67"/>
    <p:sldId id="479" r:id="rId68"/>
    <p:sldId id="468" r:id="rId69"/>
    <p:sldId id="482" r:id="rId70"/>
    <p:sldId id="491" r:id="rId71"/>
    <p:sldId id="461" r:id="rId72"/>
    <p:sldId id="493" r:id="rId73"/>
    <p:sldId id="492" r:id="rId74"/>
    <p:sldId id="495" r:id="rId75"/>
    <p:sldId id="496" r:id="rId76"/>
    <p:sldId id="49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  <a:srgbClr val="FF6600"/>
    <a:srgbClr val="3333CC"/>
    <a:srgbClr val="CC0066"/>
    <a:srgbClr val="FF9933"/>
    <a:srgbClr val="FFCC00"/>
    <a:srgbClr val="FFFF00"/>
    <a:srgbClr val="1B9D4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73236" autoAdjust="0"/>
  </p:normalViewPr>
  <p:slideViewPr>
    <p:cSldViewPr showGuides="1">
      <p:cViewPr varScale="1">
        <p:scale>
          <a:sx n="84" d="100"/>
          <a:sy n="84" d="100"/>
        </p:scale>
        <p:origin x="1434" y="60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- low usage index covering a foreign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*10:00*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Nearly 260 columns</a:t>
            </a:r>
          </a:p>
          <a:p>
            <a:r>
              <a:rPr lang="en-US" dirty="0"/>
              <a:t>Dropdown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Hurts - 60 - color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*SORTS*</a:t>
            </a:r>
          </a:p>
          <a:p>
            <a:r>
              <a:rPr lang="en-US" dirty="0"/>
              <a:t>Table Name</a:t>
            </a:r>
          </a:p>
          <a:p>
            <a:r>
              <a:rPr lang="en-US" dirty="0"/>
              <a:t>Object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PCT - color coded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2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*22:00*</a:t>
            </a:r>
          </a:p>
          <a:p>
            <a:r>
              <a:rPr lang="en-US" dirty="0"/>
              <a:t>21 tables</a:t>
            </a:r>
          </a:p>
          <a:p>
            <a:r>
              <a:rPr lang="en-US" dirty="0"/>
              <a:t>Stunning insight - a lot less work to make significant improvement in performance</a:t>
            </a:r>
          </a:p>
          <a:p>
            <a:r>
              <a:rPr lang="en-US" b="1" dirty="0"/>
              <a:t>YMMV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*08:00*</a:t>
            </a:r>
          </a:p>
          <a:p>
            <a:r>
              <a:rPr lang="en-US" dirty="0"/>
              <a:t>78 metrics of measured HURT</a:t>
            </a:r>
          </a:p>
          <a:p>
            <a:r>
              <a:rPr lang="en-US" dirty="0"/>
              <a:t>Lumped into 12 broad categories</a:t>
            </a:r>
          </a:p>
          <a:p>
            <a:r>
              <a:rPr lang="en-US" b="1" dirty="0"/>
              <a:t>INCOMPLETE</a:t>
            </a:r>
            <a:r>
              <a:rPr lang="en-US" dirty="0"/>
              <a:t> - </a:t>
            </a:r>
            <a:r>
              <a:rPr lang="en-US" dirty="0" err="1"/>
              <a:t>Fulltext</a:t>
            </a:r>
            <a:r>
              <a:rPr lang="en-US" dirty="0"/>
              <a:t>, columnstore, in-memory</a:t>
            </a:r>
          </a:p>
          <a:p>
            <a:endParaRPr lang="en-US" sz="800" dirty="0"/>
          </a:p>
          <a:p>
            <a:r>
              <a:rPr lang="en-US" sz="800" dirty="0" err="1"/>
              <a:t>avg_system_impact</a:t>
            </a:r>
            <a:endParaRPr lang="en-US" sz="800" dirty="0"/>
          </a:p>
          <a:p>
            <a:r>
              <a:rPr lang="en-US" sz="800" dirty="0" err="1"/>
              <a:t>avg_total_system_cost</a:t>
            </a:r>
            <a:endParaRPr lang="en-US" sz="800" dirty="0"/>
          </a:p>
          <a:p>
            <a:r>
              <a:rPr lang="en-US" sz="800" dirty="0" err="1"/>
              <a:t>avg_total_user_cost</a:t>
            </a:r>
            <a:endParaRPr lang="en-US" sz="800" dirty="0"/>
          </a:p>
          <a:p>
            <a:r>
              <a:rPr lang="en-US" sz="800" dirty="0" err="1"/>
              <a:t>avg_user_impact</a:t>
            </a:r>
            <a:endParaRPr lang="en-US" sz="800" dirty="0"/>
          </a:p>
          <a:p>
            <a:r>
              <a:rPr lang="en-US" sz="800" dirty="0" err="1"/>
              <a:t>buffer_total_KB</a:t>
            </a:r>
            <a:endParaRPr lang="en-US" sz="800" dirty="0"/>
          </a:p>
          <a:p>
            <a:r>
              <a:rPr lang="en-US" sz="800" dirty="0" err="1"/>
              <a:t>column_value_pull_in_row_count</a:t>
            </a:r>
            <a:endParaRPr lang="en-US" sz="800" dirty="0"/>
          </a:p>
          <a:p>
            <a:r>
              <a:rPr lang="en-US" sz="800" dirty="0" err="1"/>
              <a:t>column_value_push_off_row_count</a:t>
            </a:r>
            <a:endParaRPr lang="en-US" sz="800" dirty="0"/>
          </a:p>
          <a:p>
            <a:r>
              <a:rPr lang="en-US" sz="800" dirty="0" err="1"/>
              <a:t>delete_buffer_scan_count</a:t>
            </a:r>
            <a:endParaRPr lang="en-US" sz="800" dirty="0"/>
          </a:p>
          <a:p>
            <a:r>
              <a:rPr lang="en-US" sz="800" dirty="0" err="1"/>
              <a:t>forwarded_fetch_count</a:t>
            </a:r>
            <a:endParaRPr lang="en-US" sz="800" dirty="0"/>
          </a:p>
          <a:p>
            <a:r>
              <a:rPr lang="en-US" sz="800" dirty="0" err="1"/>
              <a:t>index_lock_promotion_attempt_count</a:t>
            </a:r>
            <a:endParaRPr lang="en-US" sz="800" dirty="0"/>
          </a:p>
          <a:p>
            <a:r>
              <a:rPr lang="en-US" sz="800" dirty="0" err="1"/>
              <a:t>index_lock_promotion_count</a:t>
            </a:r>
            <a:endParaRPr lang="en-US" sz="800" dirty="0"/>
          </a:p>
          <a:p>
            <a:r>
              <a:rPr lang="en-US" sz="800" dirty="0" err="1"/>
              <a:t>index_scan_count</a:t>
            </a:r>
            <a:endParaRPr lang="en-US" sz="800" dirty="0"/>
          </a:p>
          <a:p>
            <a:r>
              <a:rPr lang="en-US" sz="800" dirty="0" err="1"/>
              <a:t>in_row_reserved_page_count</a:t>
            </a:r>
            <a:endParaRPr lang="en-US" sz="800" dirty="0"/>
          </a:p>
          <a:p>
            <a:r>
              <a:rPr lang="en-US" sz="800" dirty="0" err="1"/>
              <a:t>io_wait_time_in_ms</a:t>
            </a:r>
            <a:endParaRPr lang="en-US" sz="800" dirty="0"/>
          </a:p>
          <a:p>
            <a:r>
              <a:rPr lang="en-US" sz="800" dirty="0" err="1"/>
              <a:t>key_merge_count</a:t>
            </a:r>
            <a:endParaRPr lang="en-US" sz="800" dirty="0"/>
          </a:p>
          <a:p>
            <a:r>
              <a:rPr lang="en-US" sz="800" dirty="0" err="1"/>
              <a:t>key_merge_retry_count</a:t>
            </a:r>
            <a:endParaRPr lang="en-US" sz="800" dirty="0"/>
          </a:p>
          <a:p>
            <a:r>
              <a:rPr lang="en-US" sz="800" dirty="0" err="1"/>
              <a:t>key_split_count</a:t>
            </a:r>
            <a:endParaRPr lang="en-US" sz="800" dirty="0"/>
          </a:p>
          <a:p>
            <a:r>
              <a:rPr lang="en-US" sz="800" dirty="0" err="1"/>
              <a:t>key_split_retry_count</a:t>
            </a:r>
            <a:endParaRPr lang="en-US" sz="800" dirty="0"/>
          </a:p>
          <a:p>
            <a:r>
              <a:rPr lang="en-US" sz="800" dirty="0" err="1"/>
              <a:t>leaf_allocation_count</a:t>
            </a:r>
            <a:endParaRPr lang="en-US" sz="800" dirty="0"/>
          </a:p>
          <a:p>
            <a:r>
              <a:rPr lang="en-US" sz="800" dirty="0" err="1"/>
              <a:t>leaf_delete_count</a:t>
            </a:r>
            <a:endParaRPr lang="en-US" sz="800" dirty="0"/>
          </a:p>
          <a:p>
            <a:r>
              <a:rPr lang="en-US" sz="800" dirty="0" err="1"/>
              <a:t>leaf_ghost_count</a:t>
            </a:r>
            <a:endParaRPr lang="en-US" sz="800" dirty="0"/>
          </a:p>
          <a:p>
            <a:r>
              <a:rPr lang="en-US" sz="800" dirty="0" err="1"/>
              <a:t>leaf_insert_count</a:t>
            </a:r>
            <a:endParaRPr lang="en-US" sz="800" dirty="0"/>
          </a:p>
          <a:p>
            <a:r>
              <a:rPr lang="en-US" sz="800" dirty="0" err="1"/>
              <a:t>leaf_page_merge_count</a:t>
            </a:r>
            <a:endParaRPr lang="en-US" sz="800" dirty="0"/>
          </a:p>
          <a:p>
            <a:r>
              <a:rPr lang="en-US" sz="800" dirty="0" err="1"/>
              <a:t>leaf_update_count</a:t>
            </a:r>
            <a:endParaRPr lang="en-US" sz="800" dirty="0"/>
          </a:p>
          <a:p>
            <a:r>
              <a:rPr lang="en-US" sz="800" dirty="0" err="1"/>
              <a:t>lob_fetch_in_pages</a:t>
            </a:r>
            <a:endParaRPr lang="en-US" sz="800" dirty="0"/>
          </a:p>
          <a:p>
            <a:r>
              <a:rPr lang="en-US" sz="800" dirty="0" err="1"/>
              <a:t>lob_orphan_create_count</a:t>
            </a:r>
            <a:endParaRPr lang="en-US" sz="800" dirty="0"/>
          </a:p>
          <a:p>
            <a:r>
              <a:rPr lang="en-US" sz="800" dirty="0" err="1"/>
              <a:t>lob_orphan_insert_count</a:t>
            </a:r>
            <a:endParaRPr lang="en-US" sz="800" dirty="0"/>
          </a:p>
          <a:p>
            <a:r>
              <a:rPr lang="en-US" sz="800" dirty="0" err="1"/>
              <a:t>lob_reserved_page_count</a:t>
            </a:r>
            <a:endParaRPr lang="en-US" sz="800" dirty="0"/>
          </a:p>
          <a:p>
            <a:r>
              <a:rPr lang="en-US" sz="800" dirty="0" err="1"/>
              <a:t>new_log_wait_time_in_ms</a:t>
            </a:r>
            <a:endParaRPr lang="en-US" sz="800" dirty="0"/>
          </a:p>
          <a:p>
            <a:r>
              <a:rPr lang="en-US" sz="800" dirty="0" err="1"/>
              <a:t>nonleaf_allocation_count</a:t>
            </a:r>
            <a:endParaRPr lang="en-US" sz="800" dirty="0"/>
          </a:p>
          <a:p>
            <a:r>
              <a:rPr lang="en-US" sz="800" dirty="0" err="1"/>
              <a:t>nonleaf_delete_count</a:t>
            </a:r>
            <a:endParaRPr lang="en-US" sz="800" dirty="0"/>
          </a:p>
          <a:p>
            <a:r>
              <a:rPr lang="en-US" sz="800" dirty="0" err="1"/>
              <a:t>nonleaf_insert_count</a:t>
            </a:r>
            <a:endParaRPr lang="en-US" sz="800" dirty="0"/>
          </a:p>
          <a:p>
            <a:r>
              <a:rPr lang="en-US" sz="800" dirty="0" err="1"/>
              <a:t>nonleaf_page_merge_count</a:t>
            </a:r>
            <a:endParaRPr lang="en-US" sz="800" dirty="0"/>
          </a:p>
          <a:p>
            <a:r>
              <a:rPr lang="en-US" sz="800" dirty="0" err="1"/>
              <a:t>nonleaf_update_count</a:t>
            </a:r>
            <a:endParaRPr lang="en-US" sz="800" dirty="0"/>
          </a:p>
          <a:p>
            <a:r>
              <a:rPr lang="en-US" sz="800" dirty="0" err="1"/>
              <a:t>page_consolidation_count</a:t>
            </a:r>
            <a:endParaRPr lang="en-US" sz="800" dirty="0"/>
          </a:p>
          <a:p>
            <a:r>
              <a:rPr lang="en-US" sz="800" dirty="0" err="1"/>
              <a:t>page_consolidation_retry_count</a:t>
            </a:r>
            <a:endParaRPr lang="en-US" sz="800" dirty="0"/>
          </a:p>
          <a:p>
            <a:r>
              <a:rPr lang="en-US" sz="800" dirty="0" err="1"/>
              <a:t>page_io_latch_wait_count</a:t>
            </a:r>
            <a:endParaRPr lang="en-US" sz="800" dirty="0"/>
          </a:p>
          <a:p>
            <a:r>
              <a:rPr lang="en-US" sz="800" dirty="0" err="1"/>
              <a:t>page_io_latch_wait_in_ms</a:t>
            </a:r>
            <a:endParaRPr lang="en-US" sz="800" dirty="0"/>
          </a:p>
          <a:p>
            <a:r>
              <a:rPr lang="en-US" sz="800" dirty="0" err="1"/>
              <a:t>page_latch_wait_count</a:t>
            </a:r>
            <a:endParaRPr lang="en-US" sz="800" dirty="0"/>
          </a:p>
          <a:p>
            <a:r>
              <a:rPr lang="en-US" sz="800" dirty="0" err="1"/>
              <a:t>page_latch_wait_in_ms</a:t>
            </a:r>
            <a:endParaRPr lang="en-US" sz="800" dirty="0"/>
          </a:p>
          <a:p>
            <a:r>
              <a:rPr lang="en-US" sz="800" dirty="0" err="1"/>
              <a:t>page_lock_count</a:t>
            </a:r>
            <a:endParaRPr lang="en-US" sz="800" dirty="0"/>
          </a:p>
          <a:p>
            <a:r>
              <a:rPr lang="en-US" sz="800" dirty="0" err="1"/>
              <a:t>page_lock_wait_count</a:t>
            </a:r>
            <a:endParaRPr lang="en-US" sz="800" dirty="0"/>
          </a:p>
          <a:p>
            <a:r>
              <a:rPr lang="en-US" sz="800" dirty="0" err="1"/>
              <a:t>page_lock_wait_in_ms</a:t>
            </a:r>
            <a:endParaRPr lang="en-US" sz="800" dirty="0"/>
          </a:p>
          <a:p>
            <a:r>
              <a:rPr lang="en-US" sz="800" dirty="0" err="1"/>
              <a:t>page_merge_count</a:t>
            </a:r>
            <a:endParaRPr lang="en-US" sz="800" dirty="0"/>
          </a:p>
          <a:p>
            <a:r>
              <a:rPr lang="en-US" sz="800" dirty="0" err="1"/>
              <a:t>page_merge_retry_count</a:t>
            </a:r>
            <a:endParaRPr lang="en-US" sz="800" dirty="0"/>
          </a:p>
          <a:p>
            <a:r>
              <a:rPr lang="en-US" sz="800" dirty="0" err="1"/>
              <a:t>page_split_count</a:t>
            </a:r>
            <a:endParaRPr lang="en-US" sz="800" dirty="0"/>
          </a:p>
          <a:p>
            <a:r>
              <a:rPr lang="en-US" sz="800" dirty="0" err="1"/>
              <a:t>page_split_retry_count</a:t>
            </a:r>
            <a:endParaRPr lang="en-US" sz="800" dirty="0"/>
          </a:p>
          <a:p>
            <a:r>
              <a:rPr lang="en-US" sz="800" dirty="0" err="1"/>
              <a:t>page_update_count</a:t>
            </a:r>
            <a:endParaRPr lang="en-US" sz="800" dirty="0"/>
          </a:p>
          <a:p>
            <a:r>
              <a:rPr lang="en-US" sz="800" dirty="0" err="1"/>
              <a:t>page_update_retry_count</a:t>
            </a:r>
            <a:endParaRPr lang="en-US" sz="800" dirty="0"/>
          </a:p>
          <a:p>
            <a:r>
              <a:rPr lang="en-US" sz="800" dirty="0" err="1"/>
              <a:t>range_scan_count</a:t>
            </a:r>
            <a:endParaRPr lang="en-US" sz="800" dirty="0"/>
          </a:p>
          <a:p>
            <a:r>
              <a:rPr lang="en-US" sz="800" dirty="0" err="1"/>
              <a:t>reserved_page_count</a:t>
            </a:r>
            <a:endParaRPr lang="en-US" sz="800" dirty="0"/>
          </a:p>
          <a:p>
            <a:r>
              <a:rPr lang="en-US" sz="800" dirty="0" err="1"/>
              <a:t>row_delete_attempts</a:t>
            </a:r>
            <a:endParaRPr lang="en-US" sz="800" dirty="0"/>
          </a:p>
          <a:p>
            <a:r>
              <a:rPr lang="en-US" sz="800" dirty="0" err="1"/>
              <a:t>row_group_lock_count</a:t>
            </a:r>
            <a:endParaRPr lang="en-US" sz="800" dirty="0"/>
          </a:p>
          <a:p>
            <a:r>
              <a:rPr lang="en-US" sz="800" dirty="0" err="1"/>
              <a:t>row_group_lock_wait_count</a:t>
            </a:r>
            <a:endParaRPr lang="en-US" sz="800" dirty="0"/>
          </a:p>
          <a:p>
            <a:r>
              <a:rPr lang="en-US" sz="800" dirty="0" err="1"/>
              <a:t>row_group_lock_wait_in_ms</a:t>
            </a:r>
            <a:endParaRPr lang="en-US" sz="800" dirty="0"/>
          </a:p>
          <a:p>
            <a:r>
              <a:rPr lang="en-US" sz="800" dirty="0" err="1"/>
              <a:t>row_insert_attempts</a:t>
            </a:r>
            <a:endParaRPr lang="en-US" sz="800" dirty="0"/>
          </a:p>
          <a:p>
            <a:r>
              <a:rPr lang="en-US" sz="800" dirty="0" err="1"/>
              <a:t>row_lock_count</a:t>
            </a:r>
            <a:endParaRPr lang="en-US" sz="800" dirty="0"/>
          </a:p>
          <a:p>
            <a:r>
              <a:rPr lang="en-US" sz="800" dirty="0" err="1"/>
              <a:t>row_lock_wait_count</a:t>
            </a:r>
            <a:endParaRPr lang="en-US" sz="800" dirty="0"/>
          </a:p>
          <a:p>
            <a:r>
              <a:rPr lang="en-US" sz="800" dirty="0" err="1"/>
              <a:t>row_lock_wait_in_ms</a:t>
            </a:r>
            <a:endParaRPr lang="en-US" sz="800" dirty="0"/>
          </a:p>
          <a:p>
            <a:r>
              <a:rPr lang="en-US" sz="800" dirty="0" err="1"/>
              <a:t>row_overflow_fetch_in_pages</a:t>
            </a:r>
            <a:endParaRPr lang="en-US" sz="800" dirty="0"/>
          </a:p>
          <a:p>
            <a:r>
              <a:rPr lang="en-US" sz="800" dirty="0" err="1"/>
              <a:t>row_overflow_reserved_page_count</a:t>
            </a:r>
            <a:endParaRPr lang="en-US" sz="800" dirty="0"/>
          </a:p>
          <a:p>
            <a:r>
              <a:rPr lang="en-US" sz="800" dirty="0" err="1"/>
              <a:t>row_update_attempts</a:t>
            </a:r>
            <a:endParaRPr lang="en-US" sz="800" dirty="0"/>
          </a:p>
          <a:p>
            <a:r>
              <a:rPr lang="en-US" sz="800" dirty="0" err="1"/>
              <a:t>singleton_lookup_count</a:t>
            </a:r>
            <a:endParaRPr lang="en-US" sz="800" dirty="0"/>
          </a:p>
          <a:p>
            <a:r>
              <a:rPr lang="en-US" sz="800" dirty="0" err="1"/>
              <a:t>system_lookups</a:t>
            </a:r>
            <a:endParaRPr lang="en-US" sz="800" dirty="0"/>
          </a:p>
          <a:p>
            <a:r>
              <a:rPr lang="en-US" sz="800" dirty="0" err="1"/>
              <a:t>system_scans</a:t>
            </a:r>
            <a:endParaRPr lang="en-US" sz="800" dirty="0"/>
          </a:p>
          <a:p>
            <a:r>
              <a:rPr lang="en-US" sz="800" dirty="0" err="1"/>
              <a:t>system_seeks</a:t>
            </a:r>
            <a:endParaRPr lang="en-US" sz="800" dirty="0"/>
          </a:p>
          <a:p>
            <a:r>
              <a:rPr lang="en-US" sz="800" dirty="0" err="1"/>
              <a:t>total_wait_time_in_ms</a:t>
            </a:r>
            <a:endParaRPr lang="en-US" sz="800" dirty="0"/>
          </a:p>
          <a:p>
            <a:r>
              <a:rPr lang="en-US" sz="800" dirty="0" err="1"/>
              <a:t>tree_page_io_latch_wait_count</a:t>
            </a:r>
            <a:endParaRPr lang="en-US" sz="800" dirty="0"/>
          </a:p>
          <a:p>
            <a:r>
              <a:rPr lang="en-US" sz="800" dirty="0" err="1"/>
              <a:t>tree_page_io_latch_wait_in_ms</a:t>
            </a:r>
            <a:endParaRPr lang="en-US" sz="800" dirty="0"/>
          </a:p>
          <a:p>
            <a:r>
              <a:rPr lang="en-US" sz="800" dirty="0" err="1"/>
              <a:t>tree_page_latch_wait_count</a:t>
            </a:r>
            <a:endParaRPr lang="en-US" sz="800" dirty="0"/>
          </a:p>
          <a:p>
            <a:r>
              <a:rPr lang="en-US" sz="800" dirty="0" err="1"/>
              <a:t>tree_page_latch_wait_in_ms</a:t>
            </a:r>
            <a:endParaRPr lang="en-US" sz="800" dirty="0"/>
          </a:p>
          <a:p>
            <a:r>
              <a:rPr lang="en-US" sz="800" dirty="0" err="1"/>
              <a:t>unique_constraint_violations</a:t>
            </a:r>
            <a:endParaRPr lang="en-US" sz="800" dirty="0"/>
          </a:p>
          <a:p>
            <a:r>
              <a:rPr lang="en-US" sz="800" dirty="0" err="1"/>
              <a:t>user_lookups</a:t>
            </a:r>
            <a:endParaRPr lang="en-US" sz="800" dirty="0"/>
          </a:p>
          <a:p>
            <a:r>
              <a:rPr lang="en-US" sz="800" dirty="0" err="1"/>
              <a:t>user_scans</a:t>
            </a:r>
            <a:endParaRPr lang="en-US" sz="800" dirty="0"/>
          </a:p>
          <a:p>
            <a:r>
              <a:rPr lang="en-US" sz="800" dirty="0" err="1"/>
              <a:t>user_seeks</a:t>
            </a:r>
            <a:endParaRPr lang="en-US" sz="800" dirty="0"/>
          </a:p>
          <a:p>
            <a:r>
              <a:rPr lang="en-US" sz="800" dirty="0" err="1"/>
              <a:t>waits_for_io_count</a:t>
            </a:r>
            <a:endParaRPr lang="en-US" sz="800" dirty="0"/>
          </a:p>
          <a:p>
            <a:r>
              <a:rPr lang="en-US" sz="800" dirty="0" err="1"/>
              <a:t>waits_for_new_log_count</a:t>
            </a:r>
            <a:endParaRPr lang="en-US" sz="800" dirty="0"/>
          </a:p>
          <a:p>
            <a:r>
              <a:rPr lang="en-US" sz="800" dirty="0" err="1"/>
              <a:t>write_conflicts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09:00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09:30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</a:t>
            </a:r>
          </a:p>
          <a:p>
            <a:r>
              <a:rPr lang="en-US" dirty="0"/>
              <a:t>Operations - number of times index touched, e.g. Loop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13:30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  <a:p>
            <a:r>
              <a:rPr lang="en-US" dirty="0"/>
              <a:t>&lt;BS&gt; Reads don’t include index seeks!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20:00</a:t>
            </a:r>
          </a:p>
          <a:p>
            <a:r>
              <a:rPr lang="en-US" dirty="0"/>
              <a:t>60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primary sources of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Filter</a:t>
            </a:r>
          </a:p>
          <a:p>
            <a:r>
              <a:rPr lang="en-US" dirty="0"/>
              <a:t>Heaps</a:t>
            </a:r>
          </a:p>
          <a:p>
            <a:r>
              <a:rPr lang="en-US" dirty="0"/>
              <a:t>Indexes</a:t>
            </a:r>
          </a:p>
          <a:p>
            <a:r>
              <a:rPr lang="en-US" dirty="0"/>
              <a:t>FKC</a:t>
            </a:r>
          </a:p>
          <a:p>
            <a:r>
              <a:rPr lang="en-US" dirty="0"/>
              <a:t>MIX</a:t>
            </a:r>
          </a:p>
          <a:p>
            <a:r>
              <a:rPr lang="en-US" dirty="0"/>
              <a:t>Indexed views</a:t>
            </a:r>
          </a:p>
          <a:p>
            <a:r>
              <a:rPr lang="en-US" dirty="0"/>
              <a:t>History tables &amp; their indexes</a:t>
            </a:r>
          </a:p>
          <a:p>
            <a:r>
              <a:rPr lang="en-US" dirty="0"/>
              <a:t>Internal tables &amp; </a:t>
            </a:r>
            <a:r>
              <a:rPr lang="en-US"/>
              <a:t>their indexes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1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28:00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Purpose built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17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37:00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YMMV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40:00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*41:00*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</a:t>
            </a:r>
            <a:r>
              <a:rPr lang="en-US"/>
              <a:t>(58 </a:t>
            </a:r>
            <a:r>
              <a:rPr lang="en-US" dirty="0"/>
              <a:t>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Squeeze! Into smallest possible space</a:t>
            </a:r>
          </a:p>
          <a:p>
            <a:r>
              <a:rPr lang="en-US" dirty="0"/>
              <a:t>Avoid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“CFO said the cloud would Save Big Money”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0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45:00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SWITCH TO METADATA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73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48:00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02:00</a:t>
            </a:r>
          </a:p>
          <a:p>
            <a:pPr marL="0" indent="0" algn="l">
              <a:buNone/>
            </a:pPr>
            <a:r>
              <a:rPr lang="en-US" sz="1200" dirty="0"/>
              <a:t>When get called in begin asking questions to figure out where to start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*59:00*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03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Out of 60 - 24</a:t>
            </a:r>
            <a:r>
              <a:rPr lang="en-US" dirty="0">
                <a:solidFill>
                  <a:schemeClr val="tx1"/>
                </a:solidFill>
              </a:rPr>
              <a:t> principal table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697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Sample Data - Microsoft’s </a:t>
            </a:r>
            <a:r>
              <a:rPr lang="en-US" b="0" dirty="0" err="1">
                <a:solidFill>
                  <a:schemeClr val="tx1"/>
                </a:solidFill>
              </a:rPr>
              <a:t>WideWorldImporters_FULL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OrderLines</a:t>
            </a:r>
            <a:r>
              <a:rPr lang="en-US" b="0" dirty="0">
                <a:solidFill>
                  <a:schemeClr val="tx1"/>
                </a:solidFill>
              </a:rPr>
              <a:t> is 30% wait time 8% wait count - fewer longer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69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hurt can be spread unevenly across the pain metrics</a:t>
            </a:r>
          </a:p>
          <a:p>
            <a:r>
              <a:rPr lang="en-US" dirty="0"/>
              <a:t>Invoices is 24% wait time 85% wait count - more shorter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878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  <a:p>
            <a:r>
              <a:rPr lang="en-US" dirty="0"/>
              <a:t>Getting to the Action</a:t>
            </a:r>
          </a:p>
          <a:p>
            <a:r>
              <a:rPr lang="en-US" dirty="0"/>
              <a:t>	Click on Table Level priority</a:t>
            </a:r>
          </a:p>
          <a:p>
            <a:r>
              <a:rPr lang="en-US" dirty="0"/>
              <a:t>	Display changes to Index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983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  <a:p>
            <a:r>
              <a:rPr lang="en-US" dirty="0"/>
              <a:t>Sorted by index type, Foreign Key, Missing Indexes, History tables, Internal Tables</a:t>
            </a:r>
          </a:p>
          <a:p>
            <a:r>
              <a:rPr lang="en-US" dirty="0"/>
              <a:t>Sorting available on column heads</a:t>
            </a:r>
          </a:p>
          <a:p>
            <a:r>
              <a:rPr lang="en-US" dirty="0"/>
              <a:t>Enable Optimize for Sequential key new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616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for Sequential Key - New in 2019, “can” speed up inserts into tables with identity or sequence clustered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303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Diagnostics split into 2 elements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to know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pain metrics and related values - top values only</a:t>
            </a:r>
          </a:p>
          <a:p>
            <a:pPr marL="0" indent="0">
              <a:buFontTx/>
              <a:buNone/>
            </a:pPr>
            <a:r>
              <a:rPr lang="en-US" dirty="0"/>
              <a:t>Trying to eliminate scrolling to “see” all of the key information</a:t>
            </a:r>
          </a:p>
          <a:p>
            <a:pPr marL="0" indent="0">
              <a:buFontTx/>
              <a:buNone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1C6-7CBF-CF62-BF38-16EE7FC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9A53-FB5C-0EF9-1767-A96836A0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BE996-6C46-FC00-F9E9-05494BC7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Hurts &amp; related metrics</a:t>
            </a:r>
          </a:p>
          <a:p>
            <a:r>
              <a:rPr lang="en-US" dirty="0"/>
              <a:t>3 elements per hurt - metric type, metric total, percent instance,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3868-4B5B-B0D2-9607-E0267FD5E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98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Nonclustered Rowstore</a:t>
            </a:r>
          </a:p>
          <a:p>
            <a:r>
              <a:rPr lang="en-US" dirty="0"/>
              <a:t>To be replaced by existing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413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A9AB-02DC-C783-59F0-65281A2B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A5AF-3705-FBCE-3EE7-46515A3B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686B-2D7C-223D-F761-B923F657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priority columns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3B25-129E-2A14-13A3-A0CDF05DA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749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231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43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40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106160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LXL 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183EE-CCAE-B29C-3DA8-069EDD0D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45" y="0"/>
            <a:ext cx="11624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iori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0CE93-5D90-7D7B-B41F-2F496F0E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68" y="0"/>
            <a:ext cx="1193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escription &amp; Diagno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D5B347-88F5-D623-BEBE-E9F8C2223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Metadata &amp; Key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A964-9099-9CAC-F8D1-236372BB7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2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5D585-17DA-EA3F-FD79-0359589CA9E8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South Florida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Through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63" r:id="rId4"/>
    <p:sldLayoutId id="2147483654" r:id="rId5"/>
    <p:sldLayoutId id="2147483659" r:id="rId6"/>
    <p:sldLayoutId id="2147483661" r:id="rId7"/>
    <p:sldLayoutId id="2147483662" r:id="rId8"/>
    <p:sldLayoutId id="2147483676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DCDCCF-BF03-9C1F-D0B3-7D04BE73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11BD6-8303-30BD-C67C-40BD59D0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8EBEF-B8E9-3DE4-CED8-FC945B680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DBA7F-7E8F-40E4-986A-F1B9E84BEA8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64D51-644C-0DFB-CF61-4E10CDEB5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02FBE-FC0B-3ED4-D414-1FCE488C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F8385-2C6D-41B2-AAC5-3ABC171F9B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845EA-2113-C468-0D68-DB405D18A8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3992"/>
            <a:ext cx="12192000" cy="66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A8C5D-4F08-5873-4D09-072C939A0F40}"/>
              </a:ext>
            </a:extLst>
          </p:cNvPr>
          <p:cNvSpPr txBox="1"/>
          <p:nvPr userDrawn="1"/>
        </p:nvSpPr>
        <p:spPr>
          <a:xfrm>
            <a:off x="60960" y="6521794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9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hyperlink" Target="linkedin.com/in/billsanscrai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568" y="102899"/>
            <a:ext cx="11192256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b="1" dirty="0"/>
              <a:t>Index Performance Tuning Through Pain Reduction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153" y="4494717"/>
            <a:ext cx="5230368" cy="1655762"/>
          </a:xfrm>
        </p:spPr>
        <p:txBody>
          <a:bodyPr>
            <a:noAutofit/>
          </a:bodyPr>
          <a:lstStyle/>
          <a:p>
            <a:r>
              <a:rPr lang="en-US" sz="2800" b="1" dirty="0"/>
              <a:t>SQL Saturday South Florida 2024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21" y="3367812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usage grows exponentially as users grow linearly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Indexes not tuned “recently”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Database Technical Debt</a:t>
            </a:r>
          </a:p>
          <a:p>
            <a:r>
              <a:rPr lang="en-US" dirty="0"/>
              <a:t>Performance has been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	</a:t>
            </a:r>
            <a:r>
              <a:rPr lang="en-US" dirty="0"/>
              <a:t>Client 12/12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Observations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6" y="682898"/>
            <a:ext cx="3463698" cy="5652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lucky </a:t>
            </a: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</a:t>
            </a:r>
            <a:br>
              <a:rPr lang="en-US" dirty="0"/>
            </a:br>
            <a:r>
              <a:rPr lang="en-US" dirty="0"/>
              <a:t>have some answers</a:t>
            </a:r>
          </a:p>
          <a:p>
            <a:r>
              <a:rPr lang="en-US" dirty="0"/>
              <a:t>If not - lots of SQL community scripts available</a:t>
            </a:r>
            <a:br>
              <a:rPr lang="en-US" dirty="0"/>
            </a:br>
            <a:r>
              <a:rPr lang="en-US" dirty="0"/>
              <a:t>for download</a:t>
            </a:r>
          </a:p>
          <a:p>
            <a:r>
              <a:rPr lang="en-US" dirty="0"/>
              <a:t>Download &amp; execute each script </a:t>
            </a:r>
            <a:br>
              <a:rPr lang="en-US" dirty="0"/>
            </a:br>
            <a:r>
              <a:rPr lang="en-US" dirty="0"/>
              <a:t>in SSMS, Azure Data Studio, </a:t>
            </a:r>
            <a:r>
              <a:rPr lang="en-US" dirty="0" err="1"/>
              <a:t>DBeaver</a:t>
            </a:r>
            <a:r>
              <a:rPr lang="en-US" dirty="0"/>
              <a:t>, …</a:t>
            </a:r>
          </a:p>
          <a:p>
            <a:r>
              <a:rPr lang="en-US" dirty="0"/>
              <a:t>Copy/paste each result set to spreadsheet(s)</a:t>
            </a:r>
          </a:p>
          <a:p>
            <a:r>
              <a:rPr lang="en-US" dirty="0"/>
              <a:t>Group related results by index and table</a:t>
            </a:r>
          </a:p>
          <a:p>
            <a:r>
              <a:rPr lang="en-US" dirty="0"/>
              <a:t>Line by line figure out what to do</a:t>
            </a:r>
          </a:p>
          <a:p>
            <a:r>
              <a:rPr lang="en-US" dirty="0"/>
              <a:t>Attempt to prioritize</a:t>
            </a:r>
          </a:p>
          <a:p>
            <a:r>
              <a:rPr lang="en-US" dirty="0"/>
              <a:t>Don’t forget </a:t>
            </a:r>
            <a:r>
              <a:rPr lang="en-US" b="1" dirty="0"/>
              <a:t>“It Depends”</a:t>
            </a:r>
            <a:r>
              <a:rPr lang="en-US" dirty="0"/>
              <a:t> factors</a:t>
            </a:r>
          </a:p>
          <a:p>
            <a:r>
              <a:rPr lang="en-US" dirty="0"/>
              <a:t>Create &amp; run tuning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Index Tuning - Legacy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676D4-EF86-AC50-C6E6-844B46E5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344" y="581660"/>
            <a:ext cx="4343400" cy="58293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New Approach to Index Tuning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Principle (or the “80/20 Rule”)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80</a:t>
            </a:r>
            <a:r>
              <a:rPr lang="en-US" dirty="0"/>
              <a:t>% of results from </a:t>
            </a:r>
            <a:r>
              <a:rPr lang="en-US" b="1" dirty="0"/>
              <a:t>20</a:t>
            </a:r>
            <a:r>
              <a:rPr lang="en-US" dirty="0"/>
              <a:t>% of effort”</a:t>
            </a:r>
          </a:p>
          <a:p>
            <a:r>
              <a:rPr lang="en-US" dirty="0"/>
              <a:t>SQL Server tracks “hurts”</a:t>
            </a:r>
          </a:p>
          <a:p>
            <a:r>
              <a:rPr lang="en-US" dirty="0"/>
              <a:t>Find the biggest hurts</a:t>
            </a:r>
          </a:p>
          <a:p>
            <a:r>
              <a:rPr lang="en-US" dirty="0"/>
              <a:t>Apply prescribed fixes</a:t>
            </a:r>
          </a:p>
        </p:txBody>
      </p:sp>
      <p:pic>
        <p:nvPicPr>
          <p:cNvPr id="1026" name="Picture 2" descr="graph of pareto principle. - pareto principle stock illustrations">
            <a:extLst>
              <a:ext uri="{FF2B5EF4-FFF2-40B4-BE49-F238E27FC236}">
                <a16:creationId xmlns:a16="http://schemas.microsoft.com/office/drawing/2014/main" id="{FC407A7A-091B-3A17-0070-9EB49F01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47" y="1602337"/>
            <a:ext cx="6195060" cy="49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we start?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421456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5829301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Findings</a:t>
            </a:r>
          </a:p>
        </p:txBody>
      </p:sp>
      <p:pic>
        <p:nvPicPr>
          <p:cNvPr id="3076" name="Picture 4" descr="elderly woman looking surprised - awestruck adult stock pictures, royalty-free photos &amp; images">
            <a:extLst>
              <a:ext uri="{FF2B5EF4-FFF2-40B4-BE49-F238E27FC236}">
                <a16:creationId xmlns:a16="http://schemas.microsoft.com/office/drawing/2014/main" id="{4B20731A-A011-0D31-36AA-450E293D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23925"/>
            <a:ext cx="58293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- SQL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21693"/>
              </p:ext>
            </p:extLst>
          </p:nvPr>
        </p:nvGraphicFramePr>
        <p:xfrm>
          <a:off x="0" y="450586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512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571488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Requested index action waited for</a:t>
            </a:r>
            <a:br>
              <a:rPr lang="en-US" dirty="0"/>
            </a:br>
            <a:r>
              <a:rPr lang="en-US" dirty="0"/>
              <a:t>another SQL activity to complete</a:t>
            </a:r>
          </a:p>
          <a:p>
            <a:r>
              <a:rPr lang="en-US" dirty="0"/>
              <a:t>Measure: counts &amp; time waiting 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Hurt: longer execution time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9A318-8DC9-6628-4A61-7C0DE9AB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741679"/>
            <a:ext cx="3659892" cy="5516881"/>
          </a:xfrm>
          <a:prstGeom prst="rect">
            <a:avLst/>
          </a:prstGeom>
          <a:effectLst>
            <a:glow rad="101600">
              <a:schemeClr val="accent1">
                <a:alpha val="60000"/>
              </a:schemeClr>
            </a:glo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DBF5AC-078B-4C57-702C-6EA55C42D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77090"/>
              </p:ext>
            </p:extLst>
          </p:nvPr>
        </p:nvGraphicFramePr>
        <p:xfrm>
          <a:off x="2712720" y="1865037"/>
          <a:ext cx="56144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078">
                  <a:extLst>
                    <a:ext uri="{9D8B030D-6E8A-4147-A177-3AD203B41FA5}">
                      <a16:colId xmlns:a16="http://schemas.microsoft.com/office/drawing/2014/main" val="631562411"/>
                    </a:ext>
                  </a:extLst>
                </a:gridCol>
                <a:gridCol w="3755338">
                  <a:extLst>
                    <a:ext uri="{9D8B030D-6E8A-4147-A177-3AD203B41FA5}">
                      <a16:colId xmlns:a16="http://schemas.microsoft.com/office/drawing/2014/main" val="4066484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locks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rowstore “logical” buffer cache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84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latches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rowstore “physical” actions memory &lt;-&gt; disk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64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row groups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columnstore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434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I/O, logs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in-memory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102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rowstore locks applied to pages, rows</a:t>
            </a:r>
          </a:p>
          <a:p>
            <a:pPr lvl="1"/>
            <a:r>
              <a:rPr lang="en-US" dirty="0"/>
              <a:t>rowstore lock promotions (row -&gt; page -&gt; partition -&gt; table) </a:t>
            </a:r>
          </a:p>
          <a:p>
            <a:pPr lvl="2"/>
            <a:r>
              <a:rPr lang="en-US" dirty="0"/>
              <a:t>attempts, successes</a:t>
            </a:r>
          </a:p>
          <a:p>
            <a:pPr lvl="2"/>
            <a:r>
              <a:rPr lang="en-US" dirty="0"/>
              <a:t>fails = attempts - successes</a:t>
            </a:r>
          </a:p>
          <a:p>
            <a:pPr lvl="1"/>
            <a:r>
              <a:rPr lang="en-US" dirty="0"/>
              <a:t>columnstore locks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lock memory &amp; I/O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2492724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fit inserted / updated data</a:t>
            </a:r>
            <a:br>
              <a:rPr lang="en-US" dirty="0"/>
            </a:br>
            <a:r>
              <a:rPr lang="en-US" dirty="0"/>
              <a:t>into an existing data page</a:t>
            </a:r>
          </a:p>
          <a:p>
            <a:pPr lvl="1"/>
            <a:r>
              <a:rPr lang="en-US" dirty="0"/>
              <a:t>creates new page</a:t>
            </a:r>
          </a:p>
          <a:p>
            <a:pPr lvl="1"/>
            <a:r>
              <a:rPr lang="en-US" dirty="0"/>
              <a:t>splinters data between both pages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&amp; tree splits</a:t>
            </a:r>
          </a:p>
          <a:p>
            <a:pPr lvl="1"/>
            <a:r>
              <a:rPr lang="en-US" dirty="0"/>
              <a:t>LOBs pushed off-row</a:t>
            </a:r>
          </a:p>
          <a:p>
            <a:pPr lvl="1"/>
            <a:r>
              <a:rPr lang="en-US" dirty="0"/>
              <a:t>in-memory page &amp; key splits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32" y="576626"/>
            <a:ext cx="3901440" cy="58521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data pages together</a:t>
            </a:r>
          </a:p>
          <a:p>
            <a:pPr lvl="1"/>
            <a:r>
              <a:rPr lang="en-US" dirty="0"/>
              <a:t>emptied pages marked for cleanup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 &amp; tree merges</a:t>
            </a:r>
          </a:p>
          <a:p>
            <a:pPr lvl="1"/>
            <a:r>
              <a:rPr lang="en-US" dirty="0"/>
              <a:t>LOBs pulled in-row</a:t>
            </a:r>
          </a:p>
          <a:p>
            <a:pPr lvl="1"/>
            <a:r>
              <a:rPr lang="en-US" dirty="0"/>
              <a:t>in-memory page &amp; </a:t>
            </a:r>
            <a:br>
              <a:rPr lang="en-US" dirty="0"/>
            </a:br>
            <a:r>
              <a:rPr lang="en-US" dirty="0"/>
              <a:t>key merges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944" y="2892806"/>
            <a:ext cx="5266944" cy="35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2" action="ppaction://hlinkfile"/>
              </a:rPr>
              <a:t>linkedin.com/in/</a:t>
            </a:r>
            <a:r>
              <a:rPr lang="en-US" dirty="0" err="1">
                <a:hlinkClick r:id="rId2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3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pPr>
              <a:tabLst>
                <a:tab pos="1254125" algn="l"/>
              </a:tabLst>
            </a:pPr>
            <a:r>
              <a:rPr lang="en-US" dirty="0"/>
              <a:t>1984 - Executed first SQL statement</a:t>
            </a:r>
            <a:br>
              <a:rPr lang="en-US" dirty="0"/>
            </a:br>
            <a:r>
              <a:rPr lang="en-US" dirty="0"/>
              <a:t>	leading first data warehouse project</a:t>
            </a:r>
          </a:p>
          <a:p>
            <a:r>
              <a:rPr lang="en-US" dirty="0"/>
              <a:t>1994 - Started Data Consulting practice</a:t>
            </a:r>
          </a:p>
          <a:p>
            <a:r>
              <a:rPr lang="en-US" dirty="0"/>
              <a:t>2001 - Began version 1 of SQLXL tools</a:t>
            </a:r>
          </a:p>
          <a:p>
            <a:r>
              <a:rPr lang="en-US" dirty="0"/>
              <a:t>2020 - Retired to pursue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48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from the SQL optimizer to improve a single query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executions</a:t>
            </a:r>
          </a:p>
          <a:p>
            <a:pPr lvl="1"/>
            <a:r>
              <a:rPr lang="en-US" dirty="0"/>
              <a:t>Query cost estimate</a:t>
            </a:r>
          </a:p>
          <a:p>
            <a:pPr lvl="1"/>
            <a:r>
              <a:rPr lang="en-US" dirty="0"/>
              <a:t>Estimated query cost savings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  <a:p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68" y="2885762"/>
            <a:ext cx="3520118" cy="352011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Only</a:t>
            </a:r>
            <a:r>
              <a:rPr lang="en-US" dirty="0"/>
              <a:t> considers nonclustered, rowstore, disk-based indexes</a:t>
            </a:r>
          </a:p>
          <a:p>
            <a:pPr lvl="1"/>
            <a:r>
              <a:rPr lang="en-US" sz="2400" dirty="0"/>
              <a:t>No clustered, columnstore, XML, spatial, full-text, hash, unique, filtered, materialized views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Cleared for a table on DDL change or 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Suggested index key columns listed by table column creation order, not selectivity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Query metrics are not updated after actual execution(s)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Not weighted based on total number of times table was accessed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internal tables (e.g. supporting full text &amp; spatial indexes)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history tables (CDC, SVN, LDG)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without weighing cost / benefit ratio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understanding of existing indexes or previous recommendations - causes overlaps!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suggestions for trivial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 for imprecise and non-persisted computed columns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Only one returned from each query, even if several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inequality predicates only have less accurate query cost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Does not consider existing nonclustered columnstore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19458" name="Picture 2" descr="compliance and standards. brochure template layout, cover design - rule book stock illustrations">
            <a:extLst>
              <a:ext uri="{FF2B5EF4-FFF2-40B4-BE49-F238E27FC236}">
                <a16:creationId xmlns:a16="http://schemas.microsoft.com/office/drawing/2014/main" id="{CCB5278F-0734-7746-A6DC-0995FD1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360937"/>
            <a:ext cx="3572255" cy="50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changes to table &amp; index data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08" y="2002536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Proportion of index/heap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pPr lvl="1"/>
            <a:r>
              <a:rPr lang="en-US" dirty="0"/>
              <a:t>Weighted by size of table + indexes</a:t>
            </a:r>
          </a:p>
          <a:p>
            <a:pPr>
              <a:tabLst>
                <a:tab pos="4572000" algn="r"/>
              </a:tabLst>
            </a:pPr>
            <a:r>
              <a:rPr lang="en-US" dirty="0"/>
              <a:t>Measure:</a:t>
            </a:r>
          </a:p>
          <a:p>
            <a:pPr marL="228600" lvl="1" indent="0">
              <a:buNone/>
              <a:tabLst>
                <a:tab pos="4572000" algn="r"/>
              </a:tabLst>
            </a:pPr>
            <a:r>
              <a:rPr lang="en-US" u="sng" dirty="0"/>
              <a:t>pages in memory	</a:t>
            </a:r>
            <a:br>
              <a:rPr lang="en-US" dirty="0"/>
            </a:br>
            <a:r>
              <a:rPr lang="en-US" dirty="0"/>
              <a:t>total reserved pages allocated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physical reads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449312" y="1906661"/>
            <a:ext cx="5710827" cy="450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/>
              <a:t>Performance Hurt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cost more:</a:t>
            </a:r>
          </a:p>
          <a:p>
            <a:pPr lvl="2"/>
            <a:r>
              <a:rPr lang="en-US" dirty="0"/>
              <a:t>Transaction Locks &amp; Exclusive Latches</a:t>
            </a:r>
          </a:p>
          <a:p>
            <a:pPr lvl="2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Sequence/identity generation</a:t>
            </a:r>
          </a:p>
          <a:p>
            <a:pPr lvl="2"/>
            <a:r>
              <a:rPr lang="en-US" dirty="0"/>
              <a:t>Splits &amp; merges</a:t>
            </a:r>
          </a:p>
          <a:p>
            <a:pPr lvl="2"/>
            <a:r>
              <a:rPr lang="en-US" dirty="0"/>
              <a:t>Deletes &amp; Ghost cleanup</a:t>
            </a:r>
          </a:p>
          <a:p>
            <a:pPr lvl="2"/>
            <a:r>
              <a:rPr lang="en-US" dirty="0"/>
              <a:t>Log file I/O</a:t>
            </a:r>
          </a:p>
          <a:p>
            <a:pPr lvl="2"/>
            <a:r>
              <a:rPr lang="en-US" dirty="0"/>
              <a:t>Data file I/O</a:t>
            </a:r>
          </a:p>
          <a:p>
            <a:pPr lvl="2"/>
            <a:r>
              <a:rPr lang="en-US" dirty="0"/>
              <a:t>Change/History Table inserts</a:t>
            </a:r>
          </a:p>
          <a:p>
            <a:pPr lvl="2"/>
            <a:r>
              <a:rPr lang="en-US" dirty="0"/>
              <a:t>Replica synching</a:t>
            </a:r>
          </a:p>
          <a:p>
            <a:r>
              <a:rPr lang="en-US" dirty="0"/>
              <a:t>Measure: count of reads / 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Waits</a:t>
            </a:r>
          </a:p>
          <a:p>
            <a:r>
              <a:rPr lang="en-US"/>
              <a:t>Locks</a:t>
            </a:r>
          </a:p>
          <a:p>
            <a:r>
              <a:rPr lang="en-US"/>
              <a:t>Splits</a:t>
            </a:r>
          </a:p>
          <a:p>
            <a:r>
              <a:rPr lang="en-US"/>
              <a:t>Merges</a:t>
            </a:r>
          </a:p>
          <a:p>
            <a:r>
              <a:rPr lang="en-US"/>
              <a:t>Missing</a:t>
            </a:r>
          </a:p>
          <a:p>
            <a:r>
              <a:rPr lang="en-US"/>
              <a:t>Writes</a:t>
            </a:r>
          </a:p>
          <a:p>
            <a:r>
              <a:rPr lang="en-US"/>
              <a:t>Buffer</a:t>
            </a:r>
          </a:p>
          <a:p>
            <a:r>
              <a:rPr lang="en-US" sz="3600" b="1">
                <a:solidFill>
                  <a:srgbClr val="FF0000"/>
                </a:solidFill>
              </a:rPr>
              <a:t>Read/Write</a:t>
            </a:r>
          </a:p>
          <a:p>
            <a:r>
              <a:rPr lang="en-US"/>
              <a:t>Scans</a:t>
            </a:r>
          </a:p>
          <a:p>
            <a:r>
              <a:rPr lang="en-US"/>
              <a:t>Lookups</a:t>
            </a:r>
          </a:p>
          <a:p>
            <a:r>
              <a:rPr lang="en-US"/>
              <a:t>Fetches</a:t>
            </a:r>
          </a:p>
          <a:p>
            <a:r>
              <a:rPr lang="en-US"/>
              <a:t>LOB</a:t>
            </a:r>
            <a:endParaRPr lang="en-US" dirty="0"/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843784"/>
            <a:ext cx="47625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</a:t>
            </a:r>
          </a:p>
          <a:p>
            <a:pPr lvl="2"/>
            <a:r>
              <a:rPr lang="en-US" dirty="0"/>
              <a:t>if index keys match ORDER BY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row-store range scans</a:t>
            </a:r>
          </a:p>
          <a:p>
            <a:pPr lvl="1"/>
            <a:r>
              <a:rPr lang="en-US" dirty="0"/>
              <a:t>Columnstore index is scan only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47040"/>
            <a:ext cx="4133850" cy="61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3557"/>
            <a:ext cx="40843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20000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LOB inserts,</a:t>
            </a:r>
            <a:br>
              <a:rPr lang="en-US" dirty="0"/>
            </a:br>
            <a:r>
              <a:rPr lang="en-US" dirty="0"/>
              <a:t>updates, deletes, selects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Current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75" y="730507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success story</a:t>
            </a:r>
          </a:p>
          <a:p>
            <a:r>
              <a:rPr lang="en-US" dirty="0"/>
              <a:t>Signs you should start with</a:t>
            </a:r>
            <a:br>
              <a:rPr lang="en-US" dirty="0"/>
            </a:br>
            <a:r>
              <a:rPr lang="en-US" dirty="0"/>
              <a:t>index tuning</a:t>
            </a:r>
          </a:p>
          <a:p>
            <a:r>
              <a:rPr lang="en-US" dirty="0"/>
              <a:t>New approach to index tuning</a:t>
            </a:r>
          </a:p>
          <a:p>
            <a:pPr lvl="1"/>
            <a:r>
              <a:rPr lang="en-US" dirty="0"/>
              <a:t>Where do we start?</a:t>
            </a:r>
          </a:p>
          <a:p>
            <a:pPr lvl="1"/>
            <a:r>
              <a:rPr lang="en-US" dirty="0"/>
              <a:t>What do we do?</a:t>
            </a:r>
          </a:p>
          <a:p>
            <a:pPr lvl="1"/>
            <a:r>
              <a:rPr lang="en-US" dirty="0"/>
              <a:t>Why are we doing it?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026" name="Picture 2" descr="bright future ahead road sign - new way of thinking sign stock pictures, royalty-free photos &amp; images">
            <a:extLst>
              <a:ext uri="{FF2B5EF4-FFF2-40B4-BE49-F238E27FC236}">
                <a16:creationId xmlns:a16="http://schemas.microsoft.com/office/drawing/2014/main" id="{2E765B6D-4057-5506-ADA8-3872AC55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42" y="1062781"/>
            <a:ext cx="7325868" cy="488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pPr lvl="1"/>
            <a:r>
              <a:rPr lang="en-US" dirty="0"/>
              <a:t>Apply hurt weighting factor</a:t>
            </a:r>
          </a:p>
          <a:p>
            <a:r>
              <a:rPr lang="en-US" dirty="0"/>
              <a:t>Total up all weighted metrics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638093"/>
            <a:ext cx="3822192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21 (4%) high priority tables make sense, but …</a:t>
            </a:r>
          </a:p>
          <a:p>
            <a:r>
              <a:rPr lang="en-US" dirty="0"/>
              <a:t>What do we do to make the hurt go away?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Actions</a:t>
            </a:r>
          </a:p>
        </p:txBody>
      </p:sp>
      <p:pic>
        <p:nvPicPr>
          <p:cNvPr id="1026" name="Picture 2" descr="stairway to heaven - stairs to success stock pictures, royalty-free photos &amp; images">
            <a:extLst>
              <a:ext uri="{FF2B5EF4-FFF2-40B4-BE49-F238E27FC236}">
                <a16:creationId xmlns:a16="http://schemas.microsoft.com/office/drawing/2014/main" id="{0D5153F6-9C9A-51BB-CE12-1C4C3772B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76" y="566511"/>
            <a:ext cx="4124325" cy="58293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4849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100 table and index-level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into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33" y="447040"/>
            <a:ext cx="4884926" cy="61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86661"/>
              </p:ext>
            </p:extLst>
          </p:nvPr>
        </p:nvGraphicFramePr>
        <p:xfrm>
          <a:off x="719328" y="795528"/>
          <a:ext cx="10021824" cy="548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489110"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Index covering foreign key constraint (exec parameter)</a:t>
            </a:r>
          </a:p>
          <a:p>
            <a:pPr lvl="1"/>
            <a:r>
              <a:rPr lang="en-US" dirty="0"/>
              <a:t>Specials - in-memory, full-text, spatial, XML, columnstore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Internal Tables</a:t>
            </a:r>
          </a:p>
          <a:p>
            <a:pPr lvl="1"/>
            <a:r>
              <a:rPr lang="en-US" dirty="0"/>
              <a:t>Required by others</a:t>
            </a:r>
          </a:p>
          <a:p>
            <a:pPr lvl="2"/>
            <a:r>
              <a:rPr lang="en-US" dirty="0"/>
              <a:t>Unique index </a:t>
            </a:r>
            <a:br>
              <a:rPr lang="en-US" dirty="0"/>
            </a:br>
            <a:r>
              <a:rPr lang="en-US" dirty="0"/>
              <a:t>supporting full-text </a:t>
            </a:r>
            <a:br>
              <a:rPr lang="en-US" dirty="0"/>
            </a:br>
            <a:r>
              <a:rPr lang="en-US" dirty="0"/>
              <a:t>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64" y="3263019"/>
            <a:ext cx="5613544" cy="32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  <a:br>
              <a:rPr lang="en-US" dirty="0"/>
            </a:br>
            <a:r>
              <a:rPr lang="en-US" dirty="0"/>
              <a:t>updatable nonclustered columnstore</a:t>
            </a:r>
          </a:p>
          <a:p>
            <a:r>
              <a:rPr lang="en-US" dirty="0"/>
              <a:t>Replace existing nonclustered </a:t>
            </a:r>
            <a:br>
              <a:rPr lang="en-US" dirty="0"/>
            </a:br>
            <a:r>
              <a:rPr lang="en-US" dirty="0"/>
              <a:t>rowstore indexes</a:t>
            </a:r>
          </a:p>
          <a:p>
            <a:pPr lvl="1"/>
            <a:r>
              <a:rPr lang="en-US" dirty="0"/>
              <a:t>Low usage</a:t>
            </a:r>
          </a:p>
          <a:p>
            <a:pPr lvl="1"/>
            <a:r>
              <a:rPr lang="en-US" dirty="0"/>
              <a:t>Low read/write ratio</a:t>
            </a:r>
          </a:p>
          <a:p>
            <a:r>
              <a:rPr lang="en-US" dirty="0"/>
              <a:t>Alternative for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12" y="879138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Index</a:t>
            </a:r>
          </a:p>
          <a:p>
            <a:pPr lvl="1"/>
            <a:r>
              <a:rPr lang="en-US" dirty="0"/>
              <a:t>Clustered indexes on used heaps</a:t>
            </a:r>
          </a:p>
          <a:p>
            <a:pPr lvl="1"/>
            <a:r>
              <a:rPr lang="en-US" dirty="0"/>
              <a:t>Covers for foreign key constraints (exec parameter)</a:t>
            </a:r>
          </a:p>
          <a:p>
            <a:pPr lvl="1"/>
            <a:r>
              <a:rPr lang="en-US" dirty="0"/>
              <a:t>Valuable missing indexes</a:t>
            </a:r>
          </a:p>
          <a:p>
            <a:pPr lvl="1"/>
            <a:r>
              <a:rPr lang="en-US" dirty="0"/>
              <a:t>Updatable nonclustered </a:t>
            </a:r>
            <a:r>
              <a:rPr lang="en-US" dirty="0" err="1"/>
              <a:t>columnstores</a:t>
            </a:r>
            <a:br>
              <a:rPr lang="en-US" dirty="0"/>
            </a:br>
            <a:r>
              <a:rPr lang="en-US" dirty="0"/>
              <a:t>(SQL 2016E+)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278154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nonclustered columnstore (parameter)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221992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3008" y="502920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Synergies &amp; overlaps</a:t>
            </a:r>
          </a:p>
          <a:p>
            <a:pPr lvl="1"/>
            <a:r>
              <a:rPr lang="en-US" dirty="0"/>
              <a:t>Disabled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07208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indexes with</a:t>
            </a:r>
          </a:p>
          <a:p>
            <a:pPr lvl="1"/>
            <a:r>
              <a:rPr lang="en-US" dirty="0"/>
              <a:t>Stats row modifications</a:t>
            </a:r>
          </a:p>
          <a:p>
            <a:pPr lvl="1"/>
            <a:r>
              <a:rPr lang="en-US" dirty="0"/>
              <a:t>Stats row count not matching table row count</a:t>
            </a:r>
          </a:p>
          <a:p>
            <a:r>
              <a:rPr lang="en-US" dirty="0"/>
              <a:t>Rebuild/organize </a:t>
            </a:r>
            <a:r>
              <a:rPr lang="en-US" dirty="0" err="1"/>
              <a:t>columnstores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delta stores (update, delete)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843784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 like:</a:t>
            </a:r>
          </a:p>
          <a:p>
            <a:pPr lvl="1"/>
            <a:r>
              <a:rPr lang="en-US" dirty="0"/>
              <a:t>Clustered rowstore index not “NUSE”</a:t>
            </a:r>
          </a:p>
          <a:p>
            <a:pPr lvl="2"/>
            <a:r>
              <a:rPr lang="en-US" b="1" u="sng" dirty="0"/>
              <a:t>N</a:t>
            </a:r>
            <a:r>
              <a:rPr lang="en-US" dirty="0"/>
              <a:t>arrow, </a:t>
            </a:r>
            <a:r>
              <a:rPr lang="en-US" b="1" u="sng" dirty="0"/>
              <a:t>U</a:t>
            </a:r>
            <a:r>
              <a:rPr lang="en-US" dirty="0"/>
              <a:t>nique, </a:t>
            </a:r>
            <a:r>
              <a:rPr lang="en-US" b="1" u="sng" dirty="0"/>
              <a:t>S</a:t>
            </a:r>
            <a:r>
              <a:rPr lang="en-US" dirty="0"/>
              <a:t>tatic, </a:t>
            </a:r>
            <a:r>
              <a:rPr lang="en-US" b="1" u="sng" dirty="0"/>
              <a:t>E</a:t>
            </a:r>
            <a:r>
              <a:rPr lang="en-US" dirty="0"/>
              <a:t>ver increasing</a:t>
            </a:r>
          </a:p>
          <a:p>
            <a:pPr lvl="1"/>
            <a:r>
              <a:rPr lang="en-US" dirty="0"/>
              <a:t>Rowstore index - additional key(s) don’t improve selectivity</a:t>
            </a:r>
          </a:p>
          <a:p>
            <a:pPr lvl="1"/>
            <a:r>
              <a:rPr lang="en-US" dirty="0"/>
              <a:t>FILL FACTOR = 100% and hi page splits</a:t>
            </a:r>
          </a:p>
          <a:p>
            <a:pPr lvl="1"/>
            <a:r>
              <a:rPr lang="en-US" dirty="0"/>
              <a:t>Index partition not match table partition</a:t>
            </a:r>
          </a:p>
          <a:p>
            <a:pPr lvl="1"/>
            <a:r>
              <a:rPr lang="en-US" dirty="0"/>
              <a:t>Collation mismatch</a:t>
            </a:r>
          </a:p>
          <a:p>
            <a:pPr lvl="1"/>
            <a:r>
              <a:rPr lang="en-US" dirty="0"/>
              <a:t>Page / row locking not </a:t>
            </a:r>
            <a:br>
              <a:rPr lang="en-US" dirty="0"/>
            </a:br>
            <a:r>
              <a:rPr lang="en-US" dirty="0"/>
              <a:t>enabled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0" y="3172968"/>
            <a:ext cx="4622537" cy="33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do? More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6203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Disab</a:t>
            </a:r>
            <a:r>
              <a:rPr lang="en-US" dirty="0"/>
              <a:t>le index and statistics maintenance jobs</a:t>
            </a:r>
            <a:endParaRPr lang="en-US" sz="2800" dirty="0"/>
          </a:p>
          <a:p>
            <a:r>
              <a:rPr lang="en-US" sz="2800" dirty="0"/>
              <a:t>Build “prior week” baseline </a:t>
            </a:r>
            <a:br>
              <a:rPr lang="en-US" dirty="0"/>
            </a:br>
            <a:r>
              <a:rPr lang="en-US" sz="2800" dirty="0"/>
              <a:t>after weekly maintenance restart</a:t>
            </a:r>
          </a:p>
          <a:p>
            <a:r>
              <a:rPr lang="en-US" sz="2800" dirty="0"/>
              <a:t>Apply </a:t>
            </a:r>
            <a:r>
              <a:rPr lang="en-US" sz="2800"/>
              <a:t>prescriptions to </a:t>
            </a:r>
            <a:r>
              <a:rPr lang="en-US" dirty="0"/>
              <a:t>4% of </a:t>
            </a:r>
            <a:r>
              <a:rPr lang="en-US" sz="2800" dirty="0"/>
              <a:t>tables (</a:t>
            </a:r>
            <a:r>
              <a:rPr lang="en-US" dirty="0"/>
              <a:t>21</a:t>
            </a:r>
            <a:r>
              <a:rPr lang="en-US" sz="2800" dirty="0"/>
              <a:t>)</a:t>
            </a:r>
          </a:p>
          <a:p>
            <a:r>
              <a:rPr lang="en-US" dirty="0"/>
              <a:t>Restart server after weekly maintenance</a:t>
            </a:r>
            <a:endParaRPr lang="en-US" sz="2800" dirty="0"/>
          </a:p>
          <a:p>
            <a:r>
              <a:rPr lang="en-US" dirty="0"/>
              <a:t>Capture next weeks statistics</a:t>
            </a:r>
            <a:endParaRPr lang="en-US" sz="2800" dirty="0"/>
          </a:p>
          <a:p>
            <a:r>
              <a:rPr lang="en-US" sz="2800" dirty="0"/>
              <a:t>Compare week over week </a:t>
            </a:r>
            <a:r>
              <a:rPr lang="en-US" dirty="0"/>
              <a:t>results</a:t>
            </a:r>
          </a:p>
          <a:p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Prescription Implementation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339584" y="646004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SQL Wait Improvements versus Previous Week</a:t>
            </a:r>
          </a:p>
        </p:txBody>
      </p:sp>
      <p:pic>
        <p:nvPicPr>
          <p:cNvPr id="4" name="Picture 2" descr="eurasian businesswoman on laptop celebrating in office - victory celebration office stock pictures, royalty-free photos &amp; images">
            <a:extLst>
              <a:ext uri="{FF2B5EF4-FFF2-40B4-BE49-F238E27FC236}">
                <a16:creationId xmlns:a16="http://schemas.microsoft.com/office/drawing/2014/main" id="{DE12250A-A46C-02AB-FA02-85B87765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04" y="596945"/>
            <a:ext cx="38862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/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			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522464" y="728889"/>
            <a:ext cx="4203882" cy="5668355"/>
          </a:xfrm>
          <a:prstGeom prst="rect">
            <a:avLst/>
          </a:prstGeom>
          <a:noFill/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Capture the raw ingredients</a:t>
            </a:r>
          </a:p>
          <a:p>
            <a:pPr lvl="1"/>
            <a:r>
              <a:rPr lang="en-US" dirty="0"/>
              <a:t>89 DMVs &amp; DMFs</a:t>
            </a:r>
          </a:p>
          <a:p>
            <a:pPr lvl="1"/>
            <a:r>
              <a:rPr lang="en-US" dirty="0"/>
              <a:t>925 columns &amp; 238 configurations</a:t>
            </a:r>
          </a:p>
          <a:p>
            <a:pPr lvl="2"/>
            <a:r>
              <a:rPr lang="en-US" dirty="0"/>
              <a:t>182 performance &amp; hurt metrics</a:t>
            </a:r>
          </a:p>
          <a:p>
            <a:r>
              <a:rPr lang="en-US" dirty="0"/>
              <a:t>38 seconds to:</a:t>
            </a:r>
          </a:p>
          <a:p>
            <a:pPr lvl="1"/>
            <a:r>
              <a:rPr lang="en-US" dirty="0"/>
              <a:t>Collect</a:t>
            </a:r>
          </a:p>
          <a:p>
            <a:pPr lvl="1"/>
            <a:r>
              <a:rPr lang="en-US" dirty="0"/>
              <a:t>Diagnose</a:t>
            </a:r>
          </a:p>
          <a:p>
            <a:pPr lvl="1"/>
            <a:r>
              <a:rPr lang="en-US" dirty="0"/>
              <a:t>Prescribe</a:t>
            </a:r>
          </a:p>
          <a:p>
            <a:pPr lvl="1"/>
            <a:r>
              <a:rPr lang="en-US" dirty="0"/>
              <a:t>Prioritize</a:t>
            </a:r>
          </a:p>
          <a:p>
            <a:r>
              <a:rPr lang="en-US" dirty="0"/>
              <a:t>Note: many index metrics reset on:</a:t>
            </a:r>
          </a:p>
          <a:p>
            <a:pPr lvl="1"/>
            <a:r>
              <a:rPr lang="en-US" dirty="0"/>
              <a:t>Server restart</a:t>
            </a:r>
          </a:p>
          <a:p>
            <a:pPr lvl="1"/>
            <a:r>
              <a:rPr lang="en-US" dirty="0"/>
              <a:t>Index rebuild &amp; reorg</a:t>
            </a:r>
          </a:p>
          <a:p>
            <a:pPr lvl="1"/>
            <a:r>
              <a:rPr lang="en-US" dirty="0"/>
              <a:t>Table or index refactor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Building the Prescriptions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2" y="770927"/>
            <a:ext cx="5316146" cy="5316146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285568"/>
              </p:ext>
            </p:extLst>
          </p:nvPr>
        </p:nvGraphicFramePr>
        <p:xfrm>
          <a:off x="0" y="447040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9648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3621024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5291328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msdb.sys.servers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sys.function_order_columns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Metadata &amp; Metric Sources</a:t>
            </a:r>
          </a:p>
        </p:txBody>
      </p:sp>
      <p:pic>
        <p:nvPicPr>
          <p:cNvPr id="1026" name="Picture 2" descr="needle in a haystack - needle in haystack stock pictures, royalty-free photos &amp; images">
            <a:extLst>
              <a:ext uri="{FF2B5EF4-FFF2-40B4-BE49-F238E27FC236}">
                <a16:creationId xmlns:a16="http://schemas.microsoft.com/office/drawing/2014/main" id="{09D3906E-2316-0870-8E93-0D4A1D5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536" y="573278"/>
            <a:ext cx="2817114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  <a:p>
            <a:r>
              <a:rPr lang="en-US" dirty="0"/>
              <a:t>Link to Brent </a:t>
            </a:r>
            <a:r>
              <a:rPr lang="en-US" dirty="0" err="1"/>
              <a:t>Ozar’s</a:t>
            </a:r>
            <a:r>
              <a:rPr lang="en-US" dirty="0"/>
              <a:t> </a:t>
            </a:r>
            <a:r>
              <a:rPr lang="en-US" dirty="0" err="1"/>
              <a:t>sp_BlitzIndex</a:t>
            </a:r>
            <a:r>
              <a:rPr lang="en-US" dirty="0"/>
              <a:t> “Checks” (58)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- 476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563357" y="1636776"/>
            <a:ext cx="4623308" cy="4623308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application failed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551306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doing it? Diagnostics!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32931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258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3074" name="Picture 2" descr="Neo to Morpheus – As I was saying…">
            <a:extLst>
              <a:ext uri="{FF2B5EF4-FFF2-40B4-BE49-F238E27FC236}">
                <a16:creationId xmlns:a16="http://schemas.microsoft.com/office/drawing/2014/main" id="{59297A39-9275-7D81-0857-2FCB6F2A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706135"/>
            <a:ext cx="4936236" cy="55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me the Metadata!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020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r>
              <a:rPr lang="en-US" dirty="0"/>
              <a:t>Check index usage on secondary</a:t>
            </a:r>
            <a:br>
              <a:rPr lang="en-US" dirty="0"/>
            </a:br>
            <a:r>
              <a:rPr lang="en-US" dirty="0"/>
              <a:t>before dropping!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least-used indexes with nonclustered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Remove indexes not adding value</a:t>
            </a:r>
          </a:p>
          <a:p>
            <a:pPr lvl="1"/>
            <a:r>
              <a:rPr lang="en-US" dirty="0"/>
              <a:t>Request high-value missing indexes, </a:t>
            </a:r>
            <a:br>
              <a:rPr lang="en-US" dirty="0"/>
            </a:br>
            <a:r>
              <a:rPr lang="en-US" dirty="0"/>
              <a:t>heap clustered indexes,</a:t>
            </a:r>
            <a:br>
              <a:rPr lang="en-US" dirty="0"/>
            </a:br>
            <a:r>
              <a:rPr lang="en-US" dirty="0"/>
              <a:t>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26" y="2378488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392424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edge cases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Azure - SQL Database, SQL Managed Instance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Additional execution parameters</a:t>
            </a:r>
          </a:p>
          <a:p>
            <a:r>
              <a:rPr lang="en-US" dirty="0"/>
              <a:t>Labeling, cell comments, and navigation</a:t>
            </a:r>
          </a:p>
          <a:p>
            <a:r>
              <a:rPr lang="en-US" dirty="0"/>
              <a:t>Documentation (what’s that?)</a:t>
            </a:r>
          </a:p>
          <a:p>
            <a:r>
              <a:rPr lang="en-US" dirty="0"/>
              <a:t>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Looking for 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6" y="2990088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a likely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You can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659">
            <a:off x="7598592" y="2898159"/>
            <a:ext cx="4285772" cy="3140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900000"/>
            </a:camera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970" y="447041"/>
          <a:ext cx="12192001" cy="60909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642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57234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09091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AWS via “Lift &amp; Shift” </a:t>
            </a:r>
            <a:br>
              <a:rPr lang="en-US" dirty="0"/>
            </a:br>
            <a:r>
              <a:rPr lang="en-US" dirty="0"/>
              <a:t>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</a:t>
            </a:r>
            <a:br>
              <a:rPr lang="en-US" dirty="0"/>
            </a:br>
            <a:r>
              <a:rPr lang="en-US" dirty="0"/>
              <a:t>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Platform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6CE327-5B6A-155B-9462-954BEE1D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3" y="443944"/>
            <a:ext cx="7049297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576072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Evaluation!</a:t>
            </a:r>
          </a:p>
        </p:txBody>
      </p:sp>
      <p:pic>
        <p:nvPicPr>
          <p:cNvPr id="2050" name="Picture 2" descr="your opinion counts street sign - new way of thinking sign stock pictures, royalty-free photos &amp; images">
            <a:extLst>
              <a:ext uri="{FF2B5EF4-FFF2-40B4-BE49-F238E27FC236}">
                <a16:creationId xmlns:a16="http://schemas.microsoft.com/office/drawing/2014/main" id="{720484F3-542E-A46E-E200-429DCF890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12" y="447040"/>
            <a:ext cx="9180576" cy="61203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469878-4683-5FF6-E64C-A026C45DF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5F757B-55B7-3948-4CAD-4303A2F3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3ED30C-DE73-61C3-74B0-6053AF5C347F}"/>
              </a:ext>
            </a:extLst>
          </p:cNvPr>
          <p:cNvSpPr/>
          <p:nvPr/>
        </p:nvSpPr>
        <p:spPr>
          <a:xfrm>
            <a:off x="275869" y="392501"/>
            <a:ext cx="569195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FDE6D-8591-2698-3FAB-9A7D7219AF39}"/>
              </a:ext>
            </a:extLst>
          </p:cNvPr>
          <p:cNvSpPr/>
          <p:nvPr/>
        </p:nvSpPr>
        <p:spPr>
          <a:xfrm>
            <a:off x="1207954" y="392501"/>
            <a:ext cx="4302828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9BDC4-88C4-1B99-50F8-8BE452EB72C9}"/>
              </a:ext>
            </a:extLst>
          </p:cNvPr>
          <p:cNvSpPr/>
          <p:nvPr/>
        </p:nvSpPr>
        <p:spPr>
          <a:xfrm>
            <a:off x="275868" y="2469209"/>
            <a:ext cx="5234913" cy="4588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7E70-EBBD-546D-4069-BC8565F8B53E}"/>
              </a:ext>
            </a:extLst>
          </p:cNvPr>
          <p:cNvSpPr/>
          <p:nvPr/>
        </p:nvSpPr>
        <p:spPr>
          <a:xfrm>
            <a:off x="5501634" y="2469209"/>
            <a:ext cx="6409949" cy="45887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451FB-9B6A-FC84-008E-10B95291A525}"/>
              </a:ext>
            </a:extLst>
          </p:cNvPr>
          <p:cNvSpPr/>
          <p:nvPr/>
        </p:nvSpPr>
        <p:spPr>
          <a:xfrm>
            <a:off x="5501635" y="392501"/>
            <a:ext cx="6409949" cy="2085523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7132BE5-B662-C747-6D7C-B25BB492F6C4}"/>
              </a:ext>
            </a:extLst>
          </p:cNvPr>
          <p:cNvSpPr/>
          <p:nvPr/>
        </p:nvSpPr>
        <p:spPr>
          <a:xfrm>
            <a:off x="287546" y="21031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32AC3E87-B36C-2E35-4119-9D0F6BAFB7EC}"/>
              </a:ext>
            </a:extLst>
          </p:cNvPr>
          <p:cNvSpPr/>
          <p:nvPr/>
        </p:nvSpPr>
        <p:spPr>
          <a:xfrm rot="16200000">
            <a:off x="3403225" y="198868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DCF6190-9531-FB7F-70FF-55C3EAF7EDEB}"/>
              </a:ext>
            </a:extLst>
          </p:cNvPr>
          <p:cNvSpPr/>
          <p:nvPr/>
        </p:nvSpPr>
        <p:spPr>
          <a:xfrm rot="16200000">
            <a:off x="2385955" y="215000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B3D22D4-6C48-CC7F-A1A1-CD507BE94851}"/>
              </a:ext>
            </a:extLst>
          </p:cNvPr>
          <p:cNvSpPr/>
          <p:nvPr/>
        </p:nvSpPr>
        <p:spPr>
          <a:xfrm rot="16200000">
            <a:off x="2669425" y="22955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6" grpId="0" animBg="1"/>
      <p:bldP spid="6" grpId="1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Up 14">
            <a:extLst>
              <a:ext uri="{FF2B5EF4-FFF2-40B4-BE49-F238E27FC236}">
                <a16:creationId xmlns:a16="http://schemas.microsoft.com/office/drawing/2014/main" id="{A35C6F7D-99F9-E29C-43E9-1FEE3C1A097D}"/>
              </a:ext>
            </a:extLst>
          </p:cNvPr>
          <p:cNvSpPr/>
          <p:nvPr/>
        </p:nvSpPr>
        <p:spPr>
          <a:xfrm>
            <a:off x="5346426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B5860-D178-3A4B-CC4C-594483CE0A92}"/>
              </a:ext>
            </a:extLst>
          </p:cNvPr>
          <p:cNvSpPr/>
          <p:nvPr/>
        </p:nvSpPr>
        <p:spPr>
          <a:xfrm>
            <a:off x="5500181" y="2478024"/>
            <a:ext cx="281159" cy="43936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083FAB9-E4DB-7938-6FE4-C7489E49BC33}"/>
              </a:ext>
            </a:extLst>
          </p:cNvPr>
          <p:cNvSpPr/>
          <p:nvPr/>
        </p:nvSpPr>
        <p:spPr>
          <a:xfrm>
            <a:off x="5625284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35E21-1511-3233-ED42-4C85173A308E}"/>
              </a:ext>
            </a:extLst>
          </p:cNvPr>
          <p:cNvSpPr/>
          <p:nvPr/>
        </p:nvSpPr>
        <p:spPr>
          <a:xfrm>
            <a:off x="5769287" y="2472523"/>
            <a:ext cx="281159" cy="444869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8120E295-0BFA-A8F3-66F4-39D2178F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622941" y="14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E59EC-F788-F54F-470F-E7A949B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0"/>
            <a:ext cx="116380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7ACCC-2809-AD44-30FF-F29E45CC715D}"/>
              </a:ext>
            </a:extLst>
          </p:cNvPr>
          <p:cNvSpPr/>
          <p:nvPr/>
        </p:nvSpPr>
        <p:spPr>
          <a:xfrm>
            <a:off x="5489102" y="393194"/>
            <a:ext cx="277714" cy="646480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83DE253-F129-5D86-2B28-BB01B2580BD8}"/>
              </a:ext>
            </a:extLst>
          </p:cNvPr>
          <p:cNvSpPr/>
          <p:nvPr/>
        </p:nvSpPr>
        <p:spPr>
          <a:xfrm rot="5400000">
            <a:off x="4683385" y="1020293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7420-5905-BBC1-8C83-5CBA00C49739}"/>
              </a:ext>
            </a:extLst>
          </p:cNvPr>
          <p:cNvSpPr/>
          <p:nvPr/>
        </p:nvSpPr>
        <p:spPr>
          <a:xfrm>
            <a:off x="276987" y="2901179"/>
            <a:ext cx="5218119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0D1B0E1-0D12-FE1C-1B6F-72F757F0D44C}"/>
              </a:ext>
            </a:extLst>
          </p:cNvPr>
          <p:cNvSpPr/>
          <p:nvPr/>
        </p:nvSpPr>
        <p:spPr>
          <a:xfrm rot="16200000">
            <a:off x="6331081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2B97-993B-07A4-83A5-C636A27980EA}"/>
              </a:ext>
            </a:extLst>
          </p:cNvPr>
          <p:cNvSpPr/>
          <p:nvPr/>
        </p:nvSpPr>
        <p:spPr>
          <a:xfrm>
            <a:off x="5766816" y="393193"/>
            <a:ext cx="252728" cy="646480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35A8-F2A8-2457-AD72-888D76812B35}"/>
              </a:ext>
            </a:extLst>
          </p:cNvPr>
          <p:cNvSpPr/>
          <p:nvPr/>
        </p:nvSpPr>
        <p:spPr>
          <a:xfrm>
            <a:off x="282991" y="2467137"/>
            <a:ext cx="5483825" cy="434042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5DEF6FF-B939-D43A-66FA-88CEDABCDB5F}"/>
              </a:ext>
            </a:extLst>
          </p:cNvPr>
          <p:cNvSpPr/>
          <p:nvPr/>
        </p:nvSpPr>
        <p:spPr>
          <a:xfrm rot="5400000">
            <a:off x="4661703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87815CF-34CD-F057-2D85-5BE89B114845}"/>
              </a:ext>
            </a:extLst>
          </p:cNvPr>
          <p:cNvSpPr/>
          <p:nvPr/>
        </p:nvSpPr>
        <p:spPr>
          <a:xfrm rot="5400000">
            <a:off x="4636717" y="1980694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2C9A4-273A-499A-3DDB-E2088BB041F1}"/>
              </a:ext>
            </a:extLst>
          </p:cNvPr>
          <p:cNvSpPr/>
          <p:nvPr/>
        </p:nvSpPr>
        <p:spPr>
          <a:xfrm>
            <a:off x="5766816" y="290117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A4F78-04AD-AB6D-C750-D1DF13600663}"/>
              </a:ext>
            </a:extLst>
          </p:cNvPr>
          <p:cNvSpPr/>
          <p:nvPr/>
        </p:nvSpPr>
        <p:spPr>
          <a:xfrm>
            <a:off x="5497386" y="290233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2" grpId="0" animBg="1"/>
      <p:bldP spid="2" grpId="1" animBg="1"/>
      <p:bldP spid="3" grpId="0" animBg="1"/>
      <p:bldP spid="9" grpId="0" animBg="1"/>
      <p:bldP spid="9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F78AAB4A-38F2-4CE4-058B-DF85D58C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38649" y="2260769"/>
            <a:ext cx="914400" cy="9144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EBC607A6-7B26-1999-2058-5903A86505E1}"/>
              </a:ext>
            </a:extLst>
          </p:cNvPr>
          <p:cNvSpPr/>
          <p:nvPr/>
        </p:nvSpPr>
        <p:spPr>
          <a:xfrm rot="16200000">
            <a:off x="2379097" y="21693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A5DA0-D5F3-A73A-EE11-BCE4387EEB2E}"/>
              </a:ext>
            </a:extLst>
          </p:cNvPr>
          <p:cNvSpPr/>
          <p:nvPr/>
        </p:nvSpPr>
        <p:spPr>
          <a:xfrm>
            <a:off x="5498673" y="429768"/>
            <a:ext cx="6559215" cy="212140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12B9F20-AC19-551B-6CCB-C5B4F7276FC3}"/>
              </a:ext>
            </a:extLst>
          </p:cNvPr>
          <p:cNvSpPr/>
          <p:nvPr/>
        </p:nvSpPr>
        <p:spPr>
          <a:xfrm>
            <a:off x="696384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A9473-07C4-AB1F-B1C1-41882F9286FE}"/>
              </a:ext>
            </a:extLst>
          </p:cNvPr>
          <p:cNvSpPr/>
          <p:nvPr/>
        </p:nvSpPr>
        <p:spPr>
          <a:xfrm>
            <a:off x="463298" y="3410387"/>
            <a:ext cx="3511294" cy="34655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1C408-927E-4BEE-5EC2-41E23F87F08F}"/>
              </a:ext>
            </a:extLst>
          </p:cNvPr>
          <p:cNvSpPr/>
          <p:nvPr/>
        </p:nvSpPr>
        <p:spPr>
          <a:xfrm>
            <a:off x="3974592" y="3392424"/>
            <a:ext cx="1558791" cy="347243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0F1B-C403-0AF0-90F7-167EB62BB9E0}"/>
              </a:ext>
            </a:extLst>
          </p:cNvPr>
          <p:cNvSpPr/>
          <p:nvPr/>
        </p:nvSpPr>
        <p:spPr>
          <a:xfrm>
            <a:off x="97755" y="2551176"/>
            <a:ext cx="3876837" cy="87717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5070A-BCC2-2604-89A0-B230AC226760}"/>
              </a:ext>
            </a:extLst>
          </p:cNvPr>
          <p:cNvSpPr/>
          <p:nvPr/>
        </p:nvSpPr>
        <p:spPr>
          <a:xfrm>
            <a:off x="3974593" y="1965960"/>
            <a:ext cx="1524080" cy="574111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217B48-9073-C6AC-9882-B023206F5634}"/>
              </a:ext>
            </a:extLst>
          </p:cNvPr>
          <p:cNvSpPr/>
          <p:nvPr/>
        </p:nvSpPr>
        <p:spPr>
          <a:xfrm>
            <a:off x="4852416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DC3A92-AD32-4A11-AF20-28AB81BC83A2}"/>
              </a:ext>
            </a:extLst>
          </p:cNvPr>
          <p:cNvSpPr/>
          <p:nvPr/>
        </p:nvSpPr>
        <p:spPr>
          <a:xfrm rot="16200000">
            <a:off x="2086489" y="323227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F123D50-641C-4507-A260-3C734C96CE45}"/>
              </a:ext>
            </a:extLst>
          </p:cNvPr>
          <p:cNvSpPr/>
          <p:nvPr/>
        </p:nvSpPr>
        <p:spPr>
          <a:xfrm rot="16200000">
            <a:off x="1496107" y="337857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AB3-5695-9F09-CA34-AB88ACAAB625}"/>
              </a:ext>
            </a:extLst>
          </p:cNvPr>
          <p:cNvGrpSpPr/>
          <p:nvPr/>
        </p:nvGrpSpPr>
        <p:grpSpPr>
          <a:xfrm>
            <a:off x="60960" y="3310810"/>
            <a:ext cx="1462823" cy="557518"/>
            <a:chOff x="97755" y="3310810"/>
            <a:chExt cx="1462823" cy="5575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A81F-3640-75A2-E56B-590B2151F1C9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002C9F96-D7FA-0188-680E-E177115AB9D6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D704-F279-3DB7-CFC9-E242ABB03ABB}"/>
              </a:ext>
            </a:extLst>
          </p:cNvPr>
          <p:cNvGrpSpPr/>
          <p:nvPr/>
        </p:nvGrpSpPr>
        <p:grpSpPr>
          <a:xfrm>
            <a:off x="60960" y="4152247"/>
            <a:ext cx="1462823" cy="557518"/>
            <a:chOff x="97755" y="3310810"/>
            <a:chExt cx="1462823" cy="5575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0A513-A0FD-5139-E4EC-6A45E89C8585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001D9BF7-8CDA-1F4E-2414-E0012847F92C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603F0-E53A-AE72-ED87-5C81C8857391}"/>
              </a:ext>
            </a:extLst>
          </p:cNvPr>
          <p:cNvGrpSpPr/>
          <p:nvPr/>
        </p:nvGrpSpPr>
        <p:grpSpPr>
          <a:xfrm>
            <a:off x="60960" y="5047936"/>
            <a:ext cx="1462823" cy="557518"/>
            <a:chOff x="97755" y="3310810"/>
            <a:chExt cx="1462823" cy="557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583B9E-4F7B-890F-A8B6-9935B38622A8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012D48E9-08CF-F4A1-C75A-D15B18A03B07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4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879E8-CE72-8C47-C958-22574EF12398}"/>
              </a:ext>
            </a:extLst>
          </p:cNvPr>
          <p:cNvGrpSpPr/>
          <p:nvPr/>
        </p:nvGrpSpPr>
        <p:grpSpPr>
          <a:xfrm>
            <a:off x="3955571" y="3310318"/>
            <a:ext cx="2393026" cy="557518"/>
            <a:chOff x="4267200" y="3282795"/>
            <a:chExt cx="2393026" cy="557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0F1240-A1C4-85B3-C665-D91339CB4440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160B4719-38FC-D0D9-78F2-67179C28109B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C93CA-B4BB-1CAD-DD5B-D954DB2FD62C}"/>
              </a:ext>
            </a:extLst>
          </p:cNvPr>
          <p:cNvGrpSpPr/>
          <p:nvPr/>
        </p:nvGrpSpPr>
        <p:grpSpPr>
          <a:xfrm>
            <a:off x="3955571" y="3589076"/>
            <a:ext cx="2393026" cy="557518"/>
            <a:chOff x="4267200" y="3282795"/>
            <a:chExt cx="2393026" cy="557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C58E8-9715-5E22-9137-78BB829E3B2D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F0C7B6B-3640-EDB5-01CE-B89677045C8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2FB18-8704-0461-AEE3-C0A680C552B7}"/>
              </a:ext>
            </a:extLst>
          </p:cNvPr>
          <p:cNvGrpSpPr/>
          <p:nvPr/>
        </p:nvGrpSpPr>
        <p:grpSpPr>
          <a:xfrm>
            <a:off x="3955571" y="3869415"/>
            <a:ext cx="2393026" cy="557518"/>
            <a:chOff x="4267200" y="3282795"/>
            <a:chExt cx="2393026" cy="5575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DD80A-4160-7ED3-AE7E-28C4FCB3E062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69C879F9-FAC9-8A9B-ED30-FCADCB62ECD7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669AB-D839-FECC-F6ED-4DA6E6C17102}"/>
              </a:ext>
            </a:extLst>
          </p:cNvPr>
          <p:cNvGrpSpPr/>
          <p:nvPr/>
        </p:nvGrpSpPr>
        <p:grpSpPr>
          <a:xfrm>
            <a:off x="3955571" y="4307528"/>
            <a:ext cx="2393026" cy="557518"/>
            <a:chOff x="4267200" y="3282795"/>
            <a:chExt cx="2393026" cy="557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EF6FBC-3FB7-E121-A57F-50733D947D55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AAEBB02-3852-2881-B120-6C23AFB4E07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47B97-BD6F-C31D-9F4A-12DDD1ACD9E3}"/>
              </a:ext>
            </a:extLst>
          </p:cNvPr>
          <p:cNvGrpSpPr/>
          <p:nvPr/>
        </p:nvGrpSpPr>
        <p:grpSpPr>
          <a:xfrm>
            <a:off x="3955571" y="4584707"/>
            <a:ext cx="2393026" cy="557518"/>
            <a:chOff x="4267200" y="3282795"/>
            <a:chExt cx="2393026" cy="5575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6D5AE-281A-2E61-8080-F5E974F23728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A370949-392B-74FA-E130-F6637022117A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0BC6B-E527-F2A6-99BA-1A8DC987E381}"/>
              </a:ext>
            </a:extLst>
          </p:cNvPr>
          <p:cNvGrpSpPr/>
          <p:nvPr/>
        </p:nvGrpSpPr>
        <p:grpSpPr>
          <a:xfrm>
            <a:off x="3959006" y="4979710"/>
            <a:ext cx="2393026" cy="557518"/>
            <a:chOff x="4270635" y="4952187"/>
            <a:chExt cx="2393026" cy="557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7F252-514C-2E2D-BFB1-23F3C205686D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Up 22">
              <a:extLst>
                <a:ext uri="{FF2B5EF4-FFF2-40B4-BE49-F238E27FC236}">
                  <a16:creationId xmlns:a16="http://schemas.microsoft.com/office/drawing/2014/main" id="{8B78CCFB-1F95-7F12-AB84-70506AB07A25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5BC064-481A-5E1B-F024-304EE48FDBF4}"/>
              </a:ext>
            </a:extLst>
          </p:cNvPr>
          <p:cNvGrpSpPr/>
          <p:nvPr/>
        </p:nvGrpSpPr>
        <p:grpSpPr>
          <a:xfrm>
            <a:off x="3955571" y="4106643"/>
            <a:ext cx="2393026" cy="557518"/>
            <a:chOff x="4270635" y="4952187"/>
            <a:chExt cx="2393026" cy="557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B80314-45CF-3320-1247-20014CA3C7A7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AEB4CF10-7409-B485-B5E9-A424C77F5470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9D149-4046-DDFA-FA04-32F56E0A1D9B}"/>
              </a:ext>
            </a:extLst>
          </p:cNvPr>
          <p:cNvGrpSpPr/>
          <p:nvPr/>
        </p:nvGrpSpPr>
        <p:grpSpPr>
          <a:xfrm>
            <a:off x="3955571" y="5898237"/>
            <a:ext cx="2393026" cy="557518"/>
            <a:chOff x="4267200" y="3282795"/>
            <a:chExt cx="2393026" cy="557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95C167-0F43-DFD0-6872-B5A92A0A111B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D694DC5-AAD2-8643-CA63-32BF7F83A58E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5D437F-1EBD-63F9-E7A5-3141B8327C23}"/>
              </a:ext>
            </a:extLst>
          </p:cNvPr>
          <p:cNvGrpSpPr/>
          <p:nvPr/>
        </p:nvGrpSpPr>
        <p:grpSpPr>
          <a:xfrm>
            <a:off x="3963320" y="5167963"/>
            <a:ext cx="2393026" cy="557518"/>
            <a:chOff x="4267200" y="3282795"/>
            <a:chExt cx="2393026" cy="5575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A0B518-42BE-1138-156E-4D7DBA192FB7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BA3BF6E9-9946-FD31-1E50-8B9DAA53CF06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85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Original application designers are long gone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Designing code changes will take much longer</a:t>
            </a:r>
          </a:p>
          <a:p>
            <a:r>
              <a:rPr lang="en-US" dirty="0"/>
              <a:t>No developers available for code refactoring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No application testers available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affect speed not data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Client - 3/3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People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3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7323-9112-E966-1098-C5FF5B39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CB286-3264-959A-0A23-4274CA991F2D}"/>
              </a:ext>
            </a:extLst>
          </p:cNvPr>
          <p:cNvSpPr/>
          <p:nvPr/>
        </p:nvSpPr>
        <p:spPr>
          <a:xfrm>
            <a:off x="2826252" y="2359118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078E0D9-DD6A-F236-CF63-B9A63EA0DBA3}"/>
              </a:ext>
            </a:extLst>
          </p:cNvPr>
          <p:cNvSpPr/>
          <p:nvPr/>
        </p:nvSpPr>
        <p:spPr>
          <a:xfrm>
            <a:off x="573024" y="20025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C7900-1D1E-5CC8-22AF-BA635F423A1F}"/>
              </a:ext>
            </a:extLst>
          </p:cNvPr>
          <p:cNvSpPr/>
          <p:nvPr/>
        </p:nvSpPr>
        <p:spPr>
          <a:xfrm>
            <a:off x="2815004" y="972097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34B56-0CAE-7F3C-97F3-EF20342B389C}"/>
              </a:ext>
            </a:extLst>
          </p:cNvPr>
          <p:cNvSpPr/>
          <p:nvPr/>
        </p:nvSpPr>
        <p:spPr>
          <a:xfrm>
            <a:off x="10450" y="3749006"/>
            <a:ext cx="256654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B20FD04-BB8B-106C-ABE9-FE6FE230A49E}"/>
              </a:ext>
            </a:extLst>
          </p:cNvPr>
          <p:cNvSpPr/>
          <p:nvPr/>
        </p:nvSpPr>
        <p:spPr>
          <a:xfrm rot="16200000">
            <a:off x="2015637" y="206029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51C1B-1531-3ED0-8F32-0AA63028CC21}"/>
              </a:ext>
            </a:extLst>
          </p:cNvPr>
          <p:cNvSpPr/>
          <p:nvPr/>
        </p:nvSpPr>
        <p:spPr>
          <a:xfrm>
            <a:off x="2828938" y="3731814"/>
            <a:ext cx="6719140" cy="182460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09F03-AACC-7F5C-EE01-D495CFB0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9006"/>
            <a:ext cx="12199713" cy="242404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060250F5-A29C-1486-63E2-2412B1DF6C30}"/>
              </a:ext>
            </a:extLst>
          </p:cNvPr>
          <p:cNvSpPr/>
          <p:nvPr/>
        </p:nvSpPr>
        <p:spPr>
          <a:xfrm rot="16200000">
            <a:off x="2854585" y="334199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748A140-ED07-3C2B-7C9F-52BC465FDC2D}"/>
              </a:ext>
            </a:extLst>
          </p:cNvPr>
          <p:cNvSpPr/>
          <p:nvPr/>
        </p:nvSpPr>
        <p:spPr>
          <a:xfrm rot="16200000">
            <a:off x="2452249" y="381225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86301B-CE8E-F101-AE6E-940529700097}"/>
              </a:ext>
            </a:extLst>
          </p:cNvPr>
          <p:cNvSpPr/>
          <p:nvPr/>
        </p:nvSpPr>
        <p:spPr>
          <a:xfrm rot="16200000">
            <a:off x="2939926" y="510458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ADCC8-E1FC-0D41-E77F-B608AE99C114}"/>
              </a:ext>
            </a:extLst>
          </p:cNvPr>
          <p:cNvSpPr/>
          <p:nvPr/>
        </p:nvSpPr>
        <p:spPr>
          <a:xfrm>
            <a:off x="-7713" y="5432403"/>
            <a:ext cx="2677758" cy="49957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AA8-1B94-7D47-343C-5CA937DCD8D5}"/>
              </a:ext>
            </a:extLst>
          </p:cNvPr>
          <p:cNvSpPr/>
          <p:nvPr/>
        </p:nvSpPr>
        <p:spPr>
          <a:xfrm>
            <a:off x="17417" y="4221484"/>
            <a:ext cx="216495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23" grpId="0" animBg="1"/>
      <p:bldP spid="23" grpId="1" animBg="1"/>
      <p:bldP spid="2" grpId="0" animBg="1"/>
      <p:bldP spid="2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5" grpId="0" animBg="1"/>
      <p:bldP spid="24" grpId="0" animBg="1"/>
      <p:bldP spid="2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4602-9A06-A251-8B98-AC5C69D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CDBB-2D71-4FB6-BD6A-E1C23634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56F8B5-12BE-27D0-35A1-312165CDC478}"/>
              </a:ext>
            </a:extLst>
          </p:cNvPr>
          <p:cNvSpPr/>
          <p:nvPr/>
        </p:nvSpPr>
        <p:spPr>
          <a:xfrm>
            <a:off x="2804160" y="3749006"/>
            <a:ext cx="6741232" cy="178128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304C4-8AE3-175D-C0A7-147D08790AE9}"/>
              </a:ext>
            </a:extLst>
          </p:cNvPr>
          <p:cNvSpPr/>
          <p:nvPr/>
        </p:nvSpPr>
        <p:spPr>
          <a:xfrm>
            <a:off x="2840736" y="972097"/>
            <a:ext cx="6693408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5AD25-C513-1191-7E7B-8329B167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558"/>
            <a:ext cx="12192000" cy="314144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964CA-768B-91A7-65B1-B63D2EDB0473}"/>
              </a:ext>
            </a:extLst>
          </p:cNvPr>
          <p:cNvSpPr/>
          <p:nvPr/>
        </p:nvSpPr>
        <p:spPr>
          <a:xfrm>
            <a:off x="-5225" y="612648"/>
            <a:ext cx="7125353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3C6AEDB-56B6-C9C5-AC01-615CDCF42F1D}"/>
              </a:ext>
            </a:extLst>
          </p:cNvPr>
          <p:cNvSpPr/>
          <p:nvPr/>
        </p:nvSpPr>
        <p:spPr>
          <a:xfrm>
            <a:off x="684352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56CB-3108-8B83-78D9-8E5660740EAD}"/>
              </a:ext>
            </a:extLst>
          </p:cNvPr>
          <p:cNvSpPr/>
          <p:nvPr/>
        </p:nvSpPr>
        <p:spPr>
          <a:xfrm>
            <a:off x="719328" y="604118"/>
            <a:ext cx="2121408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C089368-58C6-1331-6457-2598C1C207DF}"/>
              </a:ext>
            </a:extLst>
          </p:cNvPr>
          <p:cNvSpPr/>
          <p:nvPr/>
        </p:nvSpPr>
        <p:spPr>
          <a:xfrm>
            <a:off x="3442862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080C9-20E9-9FE0-A8C1-FAB3FE93998A}"/>
              </a:ext>
            </a:extLst>
          </p:cNvPr>
          <p:cNvSpPr/>
          <p:nvPr/>
        </p:nvSpPr>
        <p:spPr>
          <a:xfrm>
            <a:off x="2832027" y="604118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CFE17D3-094C-D7A3-D361-F5E7C5525F1B}"/>
              </a:ext>
            </a:extLst>
          </p:cNvPr>
          <p:cNvSpPr/>
          <p:nvPr/>
        </p:nvSpPr>
        <p:spPr>
          <a:xfrm>
            <a:off x="5754425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0B063-6F53-0A91-DC72-23140D7F0F67}"/>
              </a:ext>
            </a:extLst>
          </p:cNvPr>
          <p:cNvSpPr/>
          <p:nvPr/>
        </p:nvSpPr>
        <p:spPr>
          <a:xfrm>
            <a:off x="5044089" y="598935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9EDF6E0-6F50-F7CA-E1D3-B9706FB58803}"/>
              </a:ext>
            </a:extLst>
          </p:cNvPr>
          <p:cNvSpPr/>
          <p:nvPr/>
        </p:nvSpPr>
        <p:spPr>
          <a:xfrm>
            <a:off x="1814866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82477-0A8E-76BE-9F87-1D241DDE5537}"/>
              </a:ext>
            </a:extLst>
          </p:cNvPr>
          <p:cNvSpPr/>
          <p:nvPr/>
        </p:nvSpPr>
        <p:spPr>
          <a:xfrm>
            <a:off x="2336831" y="87320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AB7687-C01B-3849-9144-FAAE5D9895CE}"/>
              </a:ext>
            </a:extLst>
          </p:cNvPr>
          <p:cNvSpPr/>
          <p:nvPr/>
        </p:nvSpPr>
        <p:spPr>
          <a:xfrm>
            <a:off x="110631" y="87721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4E44958-0AB0-EED5-FEFA-D779C62E8012}"/>
              </a:ext>
            </a:extLst>
          </p:cNvPr>
          <p:cNvSpPr/>
          <p:nvPr/>
        </p:nvSpPr>
        <p:spPr>
          <a:xfrm>
            <a:off x="1239805" y="88621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8" grpId="0" animBg="1"/>
      <p:bldP spid="18" grpId="1" animBg="1"/>
      <p:bldP spid="19" grpId="0" animBg="1"/>
      <p:bldP spid="20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67942-D3E4-2449-BFDB-ECF89469BB32}"/>
              </a:ext>
            </a:extLst>
          </p:cNvPr>
          <p:cNvSpPr/>
          <p:nvPr/>
        </p:nvSpPr>
        <p:spPr>
          <a:xfrm>
            <a:off x="3705825" y="2329360"/>
            <a:ext cx="4767615" cy="20035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FC50D-5AC8-DBF7-7BBA-1B6A6905486A}"/>
              </a:ext>
            </a:extLst>
          </p:cNvPr>
          <p:cNvSpPr/>
          <p:nvPr/>
        </p:nvSpPr>
        <p:spPr>
          <a:xfrm>
            <a:off x="3705825" y="4332949"/>
            <a:ext cx="4767615" cy="92485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7855B54-DAB4-B222-C6B3-AC71730A7C34}"/>
              </a:ext>
            </a:extLst>
          </p:cNvPr>
          <p:cNvSpPr/>
          <p:nvPr/>
        </p:nvSpPr>
        <p:spPr>
          <a:xfrm>
            <a:off x="604072" y="2641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00ADF-5216-3031-4F26-ECE0DE2E35DE}"/>
              </a:ext>
            </a:extLst>
          </p:cNvPr>
          <p:cNvSpPr/>
          <p:nvPr/>
        </p:nvSpPr>
        <p:spPr>
          <a:xfrm>
            <a:off x="3705825" y="978408"/>
            <a:ext cx="4767615" cy="135331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1DE85-26D1-3005-AE97-389105A9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5" y="2551176"/>
            <a:ext cx="8466584" cy="43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A8EF0468-516F-4A34-8C81-9AA00237469F}"/>
              </a:ext>
            </a:extLst>
          </p:cNvPr>
          <p:cNvSpPr/>
          <p:nvPr/>
        </p:nvSpPr>
        <p:spPr>
          <a:xfrm rot="5400000">
            <a:off x="2767293" y="2477501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7BE7981-FD32-BB80-E1E9-7C0394A3F40C}"/>
              </a:ext>
            </a:extLst>
          </p:cNvPr>
          <p:cNvSpPr/>
          <p:nvPr/>
        </p:nvSpPr>
        <p:spPr>
          <a:xfrm rot="5400000">
            <a:off x="2768108" y="273353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E1AAC89-8E6F-0D69-1F31-F0FA3DA56BF7}"/>
              </a:ext>
            </a:extLst>
          </p:cNvPr>
          <p:cNvSpPr/>
          <p:nvPr/>
        </p:nvSpPr>
        <p:spPr>
          <a:xfrm rot="5400000">
            <a:off x="2771797" y="415399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5A93EB1-1C82-DE97-3737-2CF2601378A7}"/>
              </a:ext>
            </a:extLst>
          </p:cNvPr>
          <p:cNvSpPr/>
          <p:nvPr/>
        </p:nvSpPr>
        <p:spPr>
          <a:xfrm rot="5400000">
            <a:off x="2771796" y="557445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0AFBF-8554-1908-BD96-64E7FA6A23BC}"/>
              </a:ext>
            </a:extLst>
          </p:cNvPr>
          <p:cNvSpPr/>
          <p:nvPr/>
        </p:nvSpPr>
        <p:spPr>
          <a:xfrm>
            <a:off x="2584704" y="2028659"/>
            <a:ext cx="1116617" cy="71820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" grpId="0" animBg="1"/>
      <p:bldP spid="2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F56D-046B-7B00-BF6C-C7FC2453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D846-5C92-8208-3235-0AECB524C27A}"/>
              </a:ext>
            </a:extLst>
          </p:cNvPr>
          <p:cNvSpPr/>
          <p:nvPr/>
        </p:nvSpPr>
        <p:spPr>
          <a:xfrm>
            <a:off x="3697659" y="4320770"/>
            <a:ext cx="4754879" cy="93703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AE6-2485-853E-6B56-79818199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8" y="2272609"/>
            <a:ext cx="9945488" cy="204816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875ED1A8-3DD5-94B6-3F69-FFFD614BB48A}"/>
              </a:ext>
            </a:extLst>
          </p:cNvPr>
          <p:cNvSpPr/>
          <p:nvPr/>
        </p:nvSpPr>
        <p:spPr>
          <a:xfrm rot="5400000">
            <a:off x="1268493" y="214795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3EA187B-6ADC-0CC9-4865-24232F978220}"/>
              </a:ext>
            </a:extLst>
          </p:cNvPr>
          <p:cNvSpPr/>
          <p:nvPr/>
        </p:nvSpPr>
        <p:spPr>
          <a:xfrm rot="5400000">
            <a:off x="1268492" y="303779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0F730-CEC5-D5F4-2348-E90DBD8A0F92}"/>
              </a:ext>
            </a:extLst>
          </p:cNvPr>
          <p:cNvSpPr/>
          <p:nvPr/>
        </p:nvSpPr>
        <p:spPr>
          <a:xfrm>
            <a:off x="3023617" y="2559975"/>
            <a:ext cx="2633472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1D045-A5C9-7F81-E56B-404CEA9F47CE}"/>
              </a:ext>
            </a:extLst>
          </p:cNvPr>
          <p:cNvSpPr/>
          <p:nvPr/>
        </p:nvSpPr>
        <p:spPr>
          <a:xfrm>
            <a:off x="3060192" y="3426679"/>
            <a:ext cx="3072384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9828C-87C9-EAB9-2F48-C49F0E264D56}"/>
              </a:ext>
            </a:extLst>
          </p:cNvPr>
          <p:cNvSpPr/>
          <p:nvPr/>
        </p:nvSpPr>
        <p:spPr>
          <a:xfrm>
            <a:off x="6132576" y="3426679"/>
            <a:ext cx="33284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CA985-6C8C-0284-109A-C154A9272035}"/>
              </a:ext>
            </a:extLst>
          </p:cNvPr>
          <p:cNvSpPr/>
          <p:nvPr/>
        </p:nvSpPr>
        <p:spPr>
          <a:xfrm>
            <a:off x="9460992" y="3424228"/>
            <a:ext cx="24140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  <p:bldP spid="2" grpId="0" animBg="1"/>
      <p:bldP spid="2" grpId="1" animBg="1"/>
      <p:bldP spid="4" grpId="0" animBg="1"/>
      <p:bldP spid="4" grpId="1" animBg="1"/>
      <p:bldP spid="7" grpId="0" animBg="1"/>
      <p:bldP spid="7" grpId="1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89DC5A05-AFBC-48BB-0698-5DBA8C48370B}"/>
              </a:ext>
            </a:extLst>
          </p:cNvPr>
          <p:cNvSpPr/>
          <p:nvPr/>
        </p:nvSpPr>
        <p:spPr>
          <a:xfrm>
            <a:off x="646176" y="32004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1D68-DE01-2349-EE49-4D4CA226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685032"/>
            <a:ext cx="7735380" cy="205768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901B8A-996C-7A0C-8F18-E1E7BC5F4201}"/>
              </a:ext>
            </a:extLst>
          </p:cNvPr>
          <p:cNvSpPr/>
          <p:nvPr/>
        </p:nvSpPr>
        <p:spPr>
          <a:xfrm>
            <a:off x="3060192" y="5748053"/>
            <a:ext cx="4096512" cy="97360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214A9C4-D5B5-ED76-ECBC-897BB06CF830}"/>
              </a:ext>
            </a:extLst>
          </p:cNvPr>
          <p:cNvSpPr/>
          <p:nvPr/>
        </p:nvSpPr>
        <p:spPr>
          <a:xfrm rot="10800000">
            <a:off x="4445412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581477C-8EDE-FBBE-6E3D-069D2D206215}"/>
              </a:ext>
            </a:extLst>
          </p:cNvPr>
          <p:cNvSpPr/>
          <p:nvPr/>
        </p:nvSpPr>
        <p:spPr>
          <a:xfrm rot="10800000">
            <a:off x="5327904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AAA0EB-1A57-698A-745F-2E8CF51207C2}"/>
              </a:ext>
            </a:extLst>
          </p:cNvPr>
          <p:cNvSpPr/>
          <p:nvPr/>
        </p:nvSpPr>
        <p:spPr>
          <a:xfrm rot="10800000">
            <a:off x="5985225" y="262432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49BBC58-F41A-4CD3-ED83-3BADC41C58C3}"/>
              </a:ext>
            </a:extLst>
          </p:cNvPr>
          <p:cNvSpPr/>
          <p:nvPr/>
        </p:nvSpPr>
        <p:spPr>
          <a:xfrm rot="10800000">
            <a:off x="6206777" y="302666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5DEF66C-3A94-2A0C-30B1-10EC0BC997C1}"/>
              </a:ext>
            </a:extLst>
          </p:cNvPr>
          <p:cNvSpPr/>
          <p:nvPr/>
        </p:nvSpPr>
        <p:spPr>
          <a:xfrm rot="10800000">
            <a:off x="4194048" y="4197096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8AA9D7-C088-562B-3428-182DD0258D69}"/>
              </a:ext>
            </a:extLst>
          </p:cNvPr>
          <p:cNvSpPr/>
          <p:nvPr/>
        </p:nvSpPr>
        <p:spPr>
          <a:xfrm rot="10800000">
            <a:off x="7485888" y="422336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9A6CC59-7A86-8B7D-EDC3-AAEEA84489E5}"/>
              </a:ext>
            </a:extLst>
          </p:cNvPr>
          <p:cNvSpPr/>
          <p:nvPr/>
        </p:nvSpPr>
        <p:spPr>
          <a:xfrm rot="5400000">
            <a:off x="783239" y="333006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86E8978-6C6A-60EA-E14D-A4543285E528}"/>
              </a:ext>
            </a:extLst>
          </p:cNvPr>
          <p:cNvSpPr/>
          <p:nvPr/>
        </p:nvSpPr>
        <p:spPr>
          <a:xfrm rot="5400000">
            <a:off x="783238" y="48654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8B249-A06F-E558-0D7C-7D7D5AEC57AB}"/>
              </a:ext>
            </a:extLst>
          </p:cNvPr>
          <p:cNvSpPr/>
          <p:nvPr/>
        </p:nvSpPr>
        <p:spPr>
          <a:xfrm>
            <a:off x="1660539" y="4068243"/>
            <a:ext cx="960741" cy="119427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A3431C7-62D3-3B76-C797-5A691AF78A4F}"/>
              </a:ext>
            </a:extLst>
          </p:cNvPr>
          <p:cNvSpPr/>
          <p:nvPr/>
        </p:nvSpPr>
        <p:spPr>
          <a:xfrm rot="5400000">
            <a:off x="806409" y="411673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5D38D-B5E6-BAE8-CEDF-6729F6ED1458}"/>
              </a:ext>
            </a:extLst>
          </p:cNvPr>
          <p:cNvSpPr txBox="1"/>
          <p:nvPr/>
        </p:nvSpPr>
        <p:spPr>
          <a:xfrm>
            <a:off x="2766785" y="4434546"/>
            <a:ext cx="9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801CE-A426-F202-674D-BCCB8C3A206D}"/>
              </a:ext>
            </a:extLst>
          </p:cNvPr>
          <p:cNvSpPr txBox="1"/>
          <p:nvPr/>
        </p:nvSpPr>
        <p:spPr>
          <a:xfrm>
            <a:off x="2603517" y="4787170"/>
            <a:ext cx="12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- 8.54%</a:t>
            </a:r>
          </a:p>
        </p:txBody>
      </p:sp>
    </p:spTree>
    <p:extLst>
      <p:ext uri="{BB962C8B-B14F-4D97-AF65-F5344CB8AC3E}">
        <p14:creationId xmlns:p14="http://schemas.microsoft.com/office/powerpoint/2010/main" val="40158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DAC-673A-59CE-E955-B66E8A8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376B-A0B4-E4CE-E768-0FC1E827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197864"/>
            <a:ext cx="7506748" cy="311511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A66A-CE77-5233-0706-1C06E041DB82}"/>
              </a:ext>
            </a:extLst>
          </p:cNvPr>
          <p:cNvSpPr/>
          <p:nvPr/>
        </p:nvSpPr>
        <p:spPr>
          <a:xfrm>
            <a:off x="4033479" y="4312974"/>
            <a:ext cx="3159801" cy="149346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A737E0D-36CB-C2B6-6C23-6CC682814651}"/>
              </a:ext>
            </a:extLst>
          </p:cNvPr>
          <p:cNvSpPr/>
          <p:nvPr/>
        </p:nvSpPr>
        <p:spPr>
          <a:xfrm rot="5400000">
            <a:off x="975883" y="127011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B067A18-4424-58DA-01D1-938664AD76E5}"/>
              </a:ext>
            </a:extLst>
          </p:cNvPr>
          <p:cNvSpPr/>
          <p:nvPr/>
        </p:nvSpPr>
        <p:spPr>
          <a:xfrm rot="10800000">
            <a:off x="6352032" y="134416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0F79331-C3CF-41AD-0FE2-2167E824C320}"/>
              </a:ext>
            </a:extLst>
          </p:cNvPr>
          <p:cNvSpPr/>
          <p:nvPr/>
        </p:nvSpPr>
        <p:spPr>
          <a:xfrm rot="16200000">
            <a:off x="7815596" y="2440925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96E2A-6F93-8815-3C96-6338248EF1F2}"/>
              </a:ext>
            </a:extLst>
          </p:cNvPr>
          <p:cNvSpPr/>
          <p:nvPr/>
        </p:nvSpPr>
        <p:spPr>
          <a:xfrm>
            <a:off x="390145" y="4327779"/>
            <a:ext cx="2670048" cy="78476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AC55-2581-8A7A-81A2-44AE2F111413}"/>
              </a:ext>
            </a:extLst>
          </p:cNvPr>
          <p:cNvSpPr/>
          <p:nvPr/>
        </p:nvSpPr>
        <p:spPr>
          <a:xfrm>
            <a:off x="-12192" y="446441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F13B5-A5CA-24A3-C1C1-3F6F2D98E1AD}"/>
              </a:ext>
            </a:extLst>
          </p:cNvPr>
          <p:cNvSpPr/>
          <p:nvPr/>
        </p:nvSpPr>
        <p:spPr>
          <a:xfrm>
            <a:off x="390145" y="465304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6CE89-C351-285E-D4D0-2C44F5B6C246}"/>
              </a:ext>
            </a:extLst>
          </p:cNvPr>
          <p:cNvSpPr/>
          <p:nvPr/>
        </p:nvSpPr>
        <p:spPr>
          <a:xfrm>
            <a:off x="3062205" y="4299158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66E6-1579-D8E7-416A-283F14D06BB9}"/>
              </a:ext>
            </a:extLst>
          </p:cNvPr>
          <p:cNvSpPr/>
          <p:nvPr/>
        </p:nvSpPr>
        <p:spPr>
          <a:xfrm>
            <a:off x="4032506" y="4306255"/>
            <a:ext cx="1734310" cy="220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money for more bigger faster hardware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Next activity peak can come at any time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Maintenance Window already too big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index changes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can be made online (no outage window)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		Client - 6/6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Time &amp; Money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1ADD7-6AC9-3A0F-5FBA-F6D4D4FE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36" y="581660"/>
            <a:ext cx="4552950" cy="58293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Poison Wait Types - </a:t>
            </a:r>
            <a:r>
              <a:rPr lang="en-US" b="1" dirty="0">
                <a:solidFill>
                  <a:srgbClr val="C00000"/>
                </a:solidFill>
              </a:rPr>
              <a:t>RESOURCE_SEMAPHORE, THREADPOOL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resource available for next query</a:t>
            </a:r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/>
              <a:t>” SOS_SCHEDULER_YIELD wait type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Long running query tasks shuffled from CPUs back to work queues</a:t>
            </a:r>
            <a:endParaRPr lang="en-US" dirty="0"/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/>
              <a:t>” Lock &amp; Latch Waits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indexes, lots of table and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index scanning, lock escalations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		Client 9/9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Technical Details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2734056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221115</TotalTime>
  <Words>5262</Words>
  <Application>Microsoft Office PowerPoint</Application>
  <PresentationFormat>Widescreen</PresentationFormat>
  <Paragraphs>1127</Paragraphs>
  <Slides>75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-apple-system</vt:lpstr>
      <vt:lpstr>Arial</vt:lpstr>
      <vt:lpstr>Calibri</vt:lpstr>
      <vt:lpstr>Calibri Light</vt:lpstr>
      <vt:lpstr>IBM Plex Sans</vt:lpstr>
      <vt:lpstr>Wingdings</vt:lpstr>
      <vt:lpstr>Office Theme</vt:lpstr>
      <vt:lpstr>Custom Design</vt:lpstr>
      <vt:lpstr>Index Performance Tuning Through Pain Reduction</vt:lpstr>
      <vt:lpstr>About Me</vt:lpstr>
      <vt:lpstr>Agenda</vt:lpstr>
      <vt:lpstr>Why are we here?</vt:lpstr>
      <vt:lpstr>Client Story - Once Upon a Time</vt:lpstr>
      <vt:lpstr>Client Story - Platform</vt:lpstr>
      <vt:lpstr>Signs You Should Start With Index Tuning - People</vt:lpstr>
      <vt:lpstr>Signs You Should Start With Index Tuning - Time &amp; Money</vt:lpstr>
      <vt:lpstr>Signs You Should Start With Index Tuning - Technical Details</vt:lpstr>
      <vt:lpstr>Signs You Should Start With Index Tuning - Observations</vt:lpstr>
      <vt:lpstr>Getting Started Index Tuning - Legacy Approach</vt:lpstr>
      <vt:lpstr>A New Approach to Index Tuning</vt:lpstr>
      <vt:lpstr>Introducing SQLXL_Index - Demo</vt:lpstr>
      <vt:lpstr>Client Story - Priority Findings</vt:lpstr>
      <vt:lpstr>Performance Hurt - SQL Metrics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Weighting the Hurt - Current Defaults*</vt:lpstr>
      <vt:lpstr>Prioritizing Hurt</vt:lpstr>
      <vt:lpstr>Client Story - Priority Actions</vt:lpstr>
      <vt:lpstr>SQLXL_Index Demo</vt:lpstr>
      <vt:lpstr>SQLXL_Index - Prescriptions</vt:lpstr>
      <vt:lpstr>SQLXL_Index - Prescriptions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SQLXL_Index Demo</vt:lpstr>
      <vt:lpstr>Client Story - Priority Prescription Implementation</vt:lpstr>
      <vt:lpstr>Client Story - SQL Wait Improvements versus Previous Week</vt:lpstr>
      <vt:lpstr>Client Story - Index Hurt Improvements versus Previous Week</vt:lpstr>
      <vt:lpstr>SQLXL_Index - Building the Prescriptions</vt:lpstr>
      <vt:lpstr>SQLXL_Index Metadata &amp; Metric Sources</vt:lpstr>
      <vt:lpstr>SQLXL_Index - 476 Diagnostics (SQL version aware)</vt:lpstr>
      <vt:lpstr>SQLXL_Index - Demo</vt:lpstr>
      <vt:lpstr>What about Index Metadata and Other Metrics?</vt:lpstr>
      <vt:lpstr>SQLXL_Index Demo</vt:lpstr>
      <vt:lpstr>Implementing Index Fixes - Preparation</vt:lpstr>
      <vt:lpstr>Implementing Index Fixes - Application</vt:lpstr>
      <vt:lpstr>Client Story - They Lived Happily Ever After</vt:lpstr>
      <vt:lpstr>Free Stuff!</vt:lpstr>
      <vt:lpstr>Looking for Volunteers to help improve SQLXL_Index</vt:lpstr>
      <vt:lpstr>Summary</vt:lpstr>
      <vt:lpstr>Special thanks to these and other SQL community contributors!</vt:lpstr>
      <vt:lpstr>Questions?</vt:lpstr>
      <vt:lpstr>Please fill out the Session Evaluation!</vt:lpstr>
      <vt:lpstr>Thanks for coming!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4192</cp:revision>
  <dcterms:created xsi:type="dcterms:W3CDTF">2022-12-24T15:55:49Z</dcterms:created>
  <dcterms:modified xsi:type="dcterms:W3CDTF">2024-06-27T23:36:21Z</dcterms:modified>
</cp:coreProperties>
</file>